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 id="2147483682" r:id="rId5"/>
    <p:sldMasterId id="2147483684" r:id="rId6"/>
    <p:sldMasterId id="2147483729" r:id="rId7"/>
    <p:sldMasterId id="2147483742" r:id="rId8"/>
  </p:sldMasterIdLst>
  <p:notesMasterIdLst>
    <p:notesMasterId r:id="rId39"/>
  </p:notesMasterIdLst>
  <p:handoutMasterIdLst>
    <p:handoutMasterId r:id="rId40"/>
  </p:handoutMasterIdLst>
  <p:sldIdLst>
    <p:sldId id="274" r:id="rId9"/>
    <p:sldId id="453" r:id="rId10"/>
    <p:sldId id="486" r:id="rId11"/>
    <p:sldId id="451" r:id="rId12"/>
    <p:sldId id="646" r:id="rId13"/>
    <p:sldId id="1074" r:id="rId14"/>
    <p:sldId id="500" r:id="rId15"/>
    <p:sldId id="620" r:id="rId16"/>
    <p:sldId id="1068" r:id="rId17"/>
    <p:sldId id="645" r:id="rId18"/>
    <p:sldId id="1069" r:id="rId19"/>
    <p:sldId id="668" r:id="rId20"/>
    <p:sldId id="676" r:id="rId21"/>
    <p:sldId id="674" r:id="rId22"/>
    <p:sldId id="1049" r:id="rId23"/>
    <p:sldId id="671" r:id="rId24"/>
    <p:sldId id="1051" r:id="rId25"/>
    <p:sldId id="1053" r:id="rId26"/>
    <p:sldId id="1054" r:id="rId27"/>
    <p:sldId id="1072" r:id="rId28"/>
    <p:sldId id="1073" r:id="rId29"/>
    <p:sldId id="478" r:id="rId30"/>
    <p:sldId id="502" r:id="rId31"/>
    <p:sldId id="504" r:id="rId32"/>
    <p:sldId id="503" r:id="rId33"/>
    <p:sldId id="499" r:id="rId34"/>
    <p:sldId id="501" r:id="rId35"/>
    <p:sldId id="1085" r:id="rId36"/>
    <p:sldId id="1086" r:id="rId37"/>
    <p:sldId id="473" r:id="rId38"/>
  </p:sldIdLst>
  <p:sldSz cx="12192000" cy="6858000"/>
  <p:notesSz cx="7010400" cy="9296400"/>
  <p:custDataLst>
    <p:tags r:id="rId4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92"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ll" initials="JC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8778"/>
    <a:srgbClr val="033C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8" autoAdjust="0"/>
    <p:restoredTop sz="96164" autoAdjust="0"/>
  </p:normalViewPr>
  <p:slideViewPr>
    <p:cSldViewPr>
      <p:cViewPr varScale="1">
        <p:scale>
          <a:sx n="122" d="100"/>
          <a:sy n="122" d="100"/>
        </p:scale>
        <p:origin x="416" y="200"/>
      </p:cViewPr>
      <p:guideLst>
        <p:guide orient="horz" pos="2160"/>
        <p:guide pos="192"/>
      </p:guideLst>
    </p:cSldViewPr>
  </p:slideViewPr>
  <p:notesTextViewPr>
    <p:cViewPr>
      <p:scale>
        <a:sx n="20" d="100"/>
        <a:sy n="20" d="100"/>
      </p:scale>
      <p:origin x="0" y="0"/>
    </p:cViewPr>
  </p:notesTextViewPr>
  <p:sorterViewPr>
    <p:cViewPr varScale="1">
      <p:scale>
        <a:sx n="1" d="1"/>
        <a:sy n="1" d="1"/>
      </p:scale>
      <p:origin x="0" y="0"/>
    </p:cViewPr>
  </p:sorterViewPr>
  <p:notesViewPr>
    <p:cSldViewPr>
      <p:cViewPr varScale="1">
        <p:scale>
          <a:sx n="77" d="100"/>
          <a:sy n="77" d="100"/>
        </p:scale>
        <p:origin x="-2952"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ABF11-CFC9-4DC0-87C8-15E46B48141C}" type="doc">
      <dgm:prSet loTypeId="urn:microsoft.com/office/officeart/2018/5/layout/CenteredIconLabelDescriptionList" loCatId="icon" qsTypeId="urn:microsoft.com/office/officeart/2005/8/quickstyle/simple1" qsCatId="simple" csTypeId="urn:microsoft.com/office/officeart/2005/8/colors/colorful5" csCatId="colorful" phldr="1"/>
      <dgm:spPr/>
      <dgm:t>
        <a:bodyPr/>
        <a:lstStyle/>
        <a:p>
          <a:endParaRPr lang="en-US"/>
        </a:p>
      </dgm:t>
    </dgm:pt>
    <dgm:pt modelId="{C699D4DF-961E-49A8-8EFD-C928D75EC8C4}">
      <dgm:prSet/>
      <dgm:spPr/>
      <dgm:t>
        <a:bodyPr/>
        <a:lstStyle/>
        <a:p>
          <a:pPr>
            <a:lnSpc>
              <a:spcPct val="100000"/>
            </a:lnSpc>
            <a:defRPr b="1"/>
          </a:pPr>
          <a:r>
            <a:rPr lang="en-US" dirty="0"/>
            <a:t>Environmental Forcing Models</a:t>
          </a:r>
        </a:p>
      </dgm:t>
    </dgm:pt>
    <dgm:pt modelId="{98A47EED-5CDE-4132-A07E-831B2EADA102}" type="parTrans" cxnId="{6238C146-7583-4238-A818-9F2B0AF18AF4}">
      <dgm:prSet/>
      <dgm:spPr/>
      <dgm:t>
        <a:bodyPr/>
        <a:lstStyle/>
        <a:p>
          <a:endParaRPr lang="en-US"/>
        </a:p>
      </dgm:t>
    </dgm:pt>
    <dgm:pt modelId="{11AFFE54-7130-486B-8450-A6F58AA8DCC6}" type="sibTrans" cxnId="{6238C146-7583-4238-A818-9F2B0AF18AF4}">
      <dgm:prSet/>
      <dgm:spPr/>
      <dgm:t>
        <a:bodyPr/>
        <a:lstStyle/>
        <a:p>
          <a:endParaRPr lang="en-US"/>
        </a:p>
      </dgm:t>
    </dgm:pt>
    <dgm:pt modelId="{3D62E502-F35C-4D03-9220-E09905E2E6C0}">
      <dgm:prSet custT="1"/>
      <dgm:spPr/>
      <dgm:t>
        <a:bodyPr/>
        <a:lstStyle/>
        <a:p>
          <a:pPr algn="l">
            <a:lnSpc>
              <a:spcPct val="100000"/>
            </a:lnSpc>
          </a:pPr>
          <a:r>
            <a:rPr lang="en-US" sz="1600" dirty="0"/>
            <a:t>Simulate combinations of environmental forcing conditions to generate a plausible range of coastal hazards while preserving the complex interaction between contributing processes</a:t>
          </a:r>
        </a:p>
      </dgm:t>
    </dgm:pt>
    <dgm:pt modelId="{8BCB5C5F-9E16-436E-9962-3B541D90A01B}" type="parTrans" cxnId="{8DED7D82-29FC-4449-B132-971BDA277013}">
      <dgm:prSet/>
      <dgm:spPr/>
      <dgm:t>
        <a:bodyPr/>
        <a:lstStyle/>
        <a:p>
          <a:endParaRPr lang="en-US"/>
        </a:p>
      </dgm:t>
    </dgm:pt>
    <dgm:pt modelId="{2CA692B1-4F37-4FA3-A13D-CB3F4685E929}" type="sibTrans" cxnId="{8DED7D82-29FC-4449-B132-971BDA277013}">
      <dgm:prSet/>
      <dgm:spPr/>
      <dgm:t>
        <a:bodyPr/>
        <a:lstStyle/>
        <a:p>
          <a:endParaRPr lang="en-US"/>
        </a:p>
      </dgm:t>
    </dgm:pt>
    <dgm:pt modelId="{E557A087-4F85-409B-86B5-F120C6A25DB1}">
      <dgm:prSet/>
      <dgm:spPr/>
      <dgm:t>
        <a:bodyPr/>
        <a:lstStyle/>
        <a:p>
          <a:pPr>
            <a:lnSpc>
              <a:spcPct val="100000"/>
            </a:lnSpc>
            <a:defRPr b="1"/>
          </a:pPr>
          <a:r>
            <a:rPr lang="en-US"/>
            <a:t>Water Quality Models</a:t>
          </a:r>
        </a:p>
      </dgm:t>
    </dgm:pt>
    <dgm:pt modelId="{CFE43ED4-45A9-42A6-83FF-6387BA4289D4}" type="parTrans" cxnId="{9D0EEB67-29CF-47BA-98A5-EC518ABF4637}">
      <dgm:prSet/>
      <dgm:spPr/>
      <dgm:t>
        <a:bodyPr/>
        <a:lstStyle/>
        <a:p>
          <a:endParaRPr lang="en-US"/>
        </a:p>
      </dgm:t>
    </dgm:pt>
    <dgm:pt modelId="{E4A1E681-B131-41EC-9179-7F464929BBEA}" type="sibTrans" cxnId="{9D0EEB67-29CF-47BA-98A5-EC518ABF4637}">
      <dgm:prSet/>
      <dgm:spPr/>
      <dgm:t>
        <a:bodyPr/>
        <a:lstStyle/>
        <a:p>
          <a:endParaRPr lang="en-US"/>
        </a:p>
      </dgm:t>
    </dgm:pt>
    <dgm:pt modelId="{BEF69CA7-A894-4D1E-BE95-E5913807429E}">
      <dgm:prSet/>
      <dgm:spPr/>
      <dgm:t>
        <a:bodyPr/>
        <a:lstStyle/>
        <a:p>
          <a:pPr>
            <a:lnSpc>
              <a:spcPct val="100000"/>
            </a:lnSpc>
            <a:defRPr b="1"/>
          </a:pPr>
          <a:r>
            <a:rPr lang="en-US" dirty="0"/>
            <a:t>Ecological Models</a:t>
          </a:r>
        </a:p>
      </dgm:t>
    </dgm:pt>
    <dgm:pt modelId="{5E822EEB-4EB8-4337-95D4-C38C187BBEE6}" type="parTrans" cxnId="{70F9C6DD-4669-484E-863B-8110CFB89571}">
      <dgm:prSet/>
      <dgm:spPr/>
      <dgm:t>
        <a:bodyPr/>
        <a:lstStyle/>
        <a:p>
          <a:endParaRPr lang="en-US"/>
        </a:p>
      </dgm:t>
    </dgm:pt>
    <dgm:pt modelId="{72520974-FFB5-4B5A-AB02-EABAF2EAA840}" type="sibTrans" cxnId="{70F9C6DD-4669-484E-863B-8110CFB89571}">
      <dgm:prSet/>
      <dgm:spPr/>
      <dgm:t>
        <a:bodyPr/>
        <a:lstStyle/>
        <a:p>
          <a:endParaRPr lang="en-US"/>
        </a:p>
      </dgm:t>
    </dgm:pt>
    <dgm:pt modelId="{3994B833-37D7-4B9E-8213-1169A14FA3E0}">
      <dgm:prSet custT="1"/>
      <dgm:spPr/>
      <dgm:t>
        <a:bodyPr/>
        <a:lstStyle/>
        <a:p>
          <a:pPr algn="l">
            <a:lnSpc>
              <a:spcPct val="100000"/>
            </a:lnSpc>
          </a:pPr>
          <a:r>
            <a:rPr lang="en-US" sz="1600" dirty="0"/>
            <a:t>Relate indicator species responses - e.g., growth and health to water balance components, soil conditions, surface and subsurface water quality - to environmental forcing</a:t>
          </a:r>
        </a:p>
      </dgm:t>
    </dgm:pt>
    <dgm:pt modelId="{6B4E8388-EB66-4FB2-92D0-5D1B16F2FB40}" type="parTrans" cxnId="{D81F3B3F-1BF2-4937-8FB4-8C58F83789B6}">
      <dgm:prSet/>
      <dgm:spPr/>
      <dgm:t>
        <a:bodyPr/>
        <a:lstStyle/>
        <a:p>
          <a:endParaRPr lang="en-US"/>
        </a:p>
      </dgm:t>
    </dgm:pt>
    <dgm:pt modelId="{8C52BF12-A059-4002-9838-A62B68593F4B}" type="sibTrans" cxnId="{D81F3B3F-1BF2-4937-8FB4-8C58F83789B6}">
      <dgm:prSet/>
      <dgm:spPr/>
      <dgm:t>
        <a:bodyPr/>
        <a:lstStyle/>
        <a:p>
          <a:endParaRPr lang="en-US"/>
        </a:p>
      </dgm:t>
    </dgm:pt>
    <dgm:pt modelId="{90A0ACA8-FA9F-4974-9081-5B63AD8866CF}">
      <dgm:prSet custT="1"/>
      <dgm:spPr/>
      <dgm:t>
        <a:bodyPr/>
        <a:lstStyle/>
        <a:p>
          <a:pPr algn="l">
            <a:lnSpc>
              <a:spcPct val="100000"/>
            </a:lnSpc>
          </a:pPr>
          <a:r>
            <a:rPr lang="en-US" sz="1600" dirty="0"/>
            <a:t>Simulate watershed and riverine water quality and contaminant release from soils under saline conditions</a:t>
          </a:r>
        </a:p>
      </dgm:t>
    </dgm:pt>
    <dgm:pt modelId="{27FBE3B1-9686-492B-B1A3-732ADFD12D00}" type="sibTrans" cxnId="{2A3B935C-401D-49A8-B0DA-537BE8FD6600}">
      <dgm:prSet/>
      <dgm:spPr/>
      <dgm:t>
        <a:bodyPr/>
        <a:lstStyle/>
        <a:p>
          <a:endParaRPr lang="en-US"/>
        </a:p>
      </dgm:t>
    </dgm:pt>
    <dgm:pt modelId="{2155E7A2-26CD-4CBC-9978-B1F3F5DC7AFD}" type="parTrans" cxnId="{2A3B935C-401D-49A8-B0DA-537BE8FD6600}">
      <dgm:prSet/>
      <dgm:spPr/>
      <dgm:t>
        <a:bodyPr/>
        <a:lstStyle/>
        <a:p>
          <a:endParaRPr lang="en-US"/>
        </a:p>
      </dgm:t>
    </dgm:pt>
    <dgm:pt modelId="{407A47F9-4D83-46FD-9824-CC44753BF438}" type="pres">
      <dgm:prSet presAssocID="{4B6ABF11-CFC9-4DC0-87C8-15E46B48141C}" presName="root" presStyleCnt="0">
        <dgm:presLayoutVars>
          <dgm:dir/>
          <dgm:resizeHandles val="exact"/>
        </dgm:presLayoutVars>
      </dgm:prSet>
      <dgm:spPr/>
    </dgm:pt>
    <dgm:pt modelId="{DEDA4604-5C78-4887-8E4F-17BFD9458E3F}" type="pres">
      <dgm:prSet presAssocID="{C699D4DF-961E-49A8-8EFD-C928D75EC8C4}" presName="compNode" presStyleCnt="0"/>
      <dgm:spPr/>
    </dgm:pt>
    <dgm:pt modelId="{D9E2303B-8885-4579-8357-93431B2D86ED}" type="pres">
      <dgm:prSet presAssocID="{C699D4DF-961E-49A8-8EFD-C928D75EC8C4}" presName="iconRect" presStyleLbl="node1" presStyleIdx="0" presStyleCnt="3" custLinFactNeighborY="1008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26B65464-AA4D-4DA9-B2E9-136C7D6C00D3}" type="pres">
      <dgm:prSet presAssocID="{C699D4DF-961E-49A8-8EFD-C928D75EC8C4}" presName="iconSpace" presStyleCnt="0"/>
      <dgm:spPr/>
    </dgm:pt>
    <dgm:pt modelId="{8D25900E-F5C0-4636-8DA1-987F4218CC42}" type="pres">
      <dgm:prSet presAssocID="{C699D4DF-961E-49A8-8EFD-C928D75EC8C4}" presName="parTx" presStyleLbl="revTx" presStyleIdx="0" presStyleCnt="6">
        <dgm:presLayoutVars>
          <dgm:chMax val="0"/>
          <dgm:chPref val="0"/>
        </dgm:presLayoutVars>
      </dgm:prSet>
      <dgm:spPr/>
    </dgm:pt>
    <dgm:pt modelId="{72C5070B-3DEF-4B3B-9E36-EEC38B6F03D5}" type="pres">
      <dgm:prSet presAssocID="{C699D4DF-961E-49A8-8EFD-C928D75EC8C4}" presName="txSpace" presStyleCnt="0"/>
      <dgm:spPr/>
    </dgm:pt>
    <dgm:pt modelId="{31B9A80D-87BD-4575-AA45-16C218993EDB}" type="pres">
      <dgm:prSet presAssocID="{C699D4DF-961E-49A8-8EFD-C928D75EC8C4}" presName="desTx" presStyleLbl="revTx" presStyleIdx="1" presStyleCnt="6" custLinFactNeighborY="-5056">
        <dgm:presLayoutVars/>
      </dgm:prSet>
      <dgm:spPr/>
    </dgm:pt>
    <dgm:pt modelId="{7A400380-EC87-4A29-B475-619C7E2CB654}" type="pres">
      <dgm:prSet presAssocID="{11AFFE54-7130-486B-8450-A6F58AA8DCC6}" presName="sibTrans" presStyleCnt="0"/>
      <dgm:spPr/>
    </dgm:pt>
    <dgm:pt modelId="{A38BB4E5-8A5B-4286-AA81-B03599BA9162}" type="pres">
      <dgm:prSet presAssocID="{E557A087-4F85-409B-86B5-F120C6A25DB1}" presName="compNode" presStyleCnt="0"/>
      <dgm:spPr/>
    </dgm:pt>
    <dgm:pt modelId="{E3FB8DAE-F480-4539-8258-CC09876D6DE5}" type="pres">
      <dgm:prSet presAssocID="{E557A087-4F85-409B-86B5-F120C6A25DB1}" presName="iconRect" presStyleLbl="node1" presStyleIdx="1" presStyleCnt="3" custLinFactNeighborY="1008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ater with solid fill"/>
        </a:ext>
      </dgm:extLst>
    </dgm:pt>
    <dgm:pt modelId="{077B4F57-07A6-4C0C-A2CD-B7CE6DCFD7CE}" type="pres">
      <dgm:prSet presAssocID="{E557A087-4F85-409B-86B5-F120C6A25DB1}" presName="iconSpace" presStyleCnt="0"/>
      <dgm:spPr/>
    </dgm:pt>
    <dgm:pt modelId="{F9E48E83-6F86-4685-ADC4-74CCAB07EB8E}" type="pres">
      <dgm:prSet presAssocID="{E557A087-4F85-409B-86B5-F120C6A25DB1}" presName="parTx" presStyleLbl="revTx" presStyleIdx="2" presStyleCnt="6">
        <dgm:presLayoutVars>
          <dgm:chMax val="0"/>
          <dgm:chPref val="0"/>
        </dgm:presLayoutVars>
      </dgm:prSet>
      <dgm:spPr/>
    </dgm:pt>
    <dgm:pt modelId="{36A7F46A-BA6A-4FB6-9F4C-A05ECA0E4300}" type="pres">
      <dgm:prSet presAssocID="{E557A087-4F85-409B-86B5-F120C6A25DB1}" presName="txSpace" presStyleCnt="0"/>
      <dgm:spPr/>
    </dgm:pt>
    <dgm:pt modelId="{F9471C4C-78E5-4C52-9D26-127F6BA7861F}" type="pres">
      <dgm:prSet presAssocID="{E557A087-4F85-409B-86B5-F120C6A25DB1}" presName="desTx" presStyleLbl="revTx" presStyleIdx="3" presStyleCnt="6" custLinFactNeighborX="3918" custLinFactNeighborY="-5056">
        <dgm:presLayoutVars/>
      </dgm:prSet>
      <dgm:spPr/>
    </dgm:pt>
    <dgm:pt modelId="{D957AFCC-FB4A-4F2B-9D79-6EDA1DD0C04C}" type="pres">
      <dgm:prSet presAssocID="{E4A1E681-B131-41EC-9179-7F464929BBEA}" presName="sibTrans" presStyleCnt="0"/>
      <dgm:spPr/>
    </dgm:pt>
    <dgm:pt modelId="{ACE5EAF2-BA54-4CE1-A8FC-5833E260CF5B}" type="pres">
      <dgm:prSet presAssocID="{BEF69CA7-A894-4D1E-BE95-E5913807429E}" presName="compNode" presStyleCnt="0"/>
      <dgm:spPr/>
    </dgm:pt>
    <dgm:pt modelId="{1AD05771-5C16-445A-98BE-8418023086B7}" type="pres">
      <dgm:prSet presAssocID="{BEF69CA7-A894-4D1E-BE95-E5913807429E}" presName="iconRect" presStyleLbl="node1" presStyleIdx="2" presStyleCnt="3" custLinFactNeighborY="1008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nt"/>
        </a:ext>
      </dgm:extLst>
    </dgm:pt>
    <dgm:pt modelId="{AD11DD0C-F17E-4B06-927A-A06CCD88C93C}" type="pres">
      <dgm:prSet presAssocID="{BEF69CA7-A894-4D1E-BE95-E5913807429E}" presName="iconSpace" presStyleCnt="0"/>
      <dgm:spPr/>
    </dgm:pt>
    <dgm:pt modelId="{944B07FC-84D8-40DF-B88E-3124374868E6}" type="pres">
      <dgm:prSet presAssocID="{BEF69CA7-A894-4D1E-BE95-E5913807429E}" presName="parTx" presStyleLbl="revTx" presStyleIdx="4" presStyleCnt="6">
        <dgm:presLayoutVars>
          <dgm:chMax val="0"/>
          <dgm:chPref val="0"/>
        </dgm:presLayoutVars>
      </dgm:prSet>
      <dgm:spPr/>
    </dgm:pt>
    <dgm:pt modelId="{9DCBDADA-C743-47D0-A01A-A088CFAA7CBD}" type="pres">
      <dgm:prSet presAssocID="{BEF69CA7-A894-4D1E-BE95-E5913807429E}" presName="txSpace" presStyleCnt="0"/>
      <dgm:spPr/>
    </dgm:pt>
    <dgm:pt modelId="{13A761CF-AB38-4D92-BD95-C57B2644DCC9}" type="pres">
      <dgm:prSet presAssocID="{BEF69CA7-A894-4D1E-BE95-E5913807429E}" presName="desTx" presStyleLbl="revTx" presStyleIdx="5" presStyleCnt="6" custLinFactNeighborY="-5056">
        <dgm:presLayoutVars/>
      </dgm:prSet>
      <dgm:spPr/>
    </dgm:pt>
  </dgm:ptLst>
  <dgm:cxnLst>
    <dgm:cxn modelId="{3E990A1C-10A6-5342-B906-4E12EEA7EFDA}" type="presOf" srcId="{90A0ACA8-FA9F-4974-9081-5B63AD8866CF}" destId="{F9471C4C-78E5-4C52-9D26-127F6BA7861F}" srcOrd="0" destOrd="0" presId="urn:microsoft.com/office/officeart/2018/5/layout/CenteredIconLabelDescriptionList"/>
    <dgm:cxn modelId="{2052AC26-E3B4-E642-8A98-7681CD43BF09}" type="presOf" srcId="{4B6ABF11-CFC9-4DC0-87C8-15E46B48141C}" destId="{407A47F9-4D83-46FD-9824-CC44753BF438}" srcOrd="0" destOrd="0" presId="urn:microsoft.com/office/officeart/2018/5/layout/CenteredIconLabelDescriptionList"/>
    <dgm:cxn modelId="{C093F82A-CCC7-EB4E-A69D-D2C63F956EBF}" type="presOf" srcId="{3D62E502-F35C-4D03-9220-E09905E2E6C0}" destId="{31B9A80D-87BD-4575-AA45-16C218993EDB}" srcOrd="0" destOrd="0" presId="urn:microsoft.com/office/officeart/2018/5/layout/CenteredIconLabelDescriptionList"/>
    <dgm:cxn modelId="{D81F3B3F-1BF2-4937-8FB4-8C58F83789B6}" srcId="{BEF69CA7-A894-4D1E-BE95-E5913807429E}" destId="{3994B833-37D7-4B9E-8213-1169A14FA3E0}" srcOrd="0" destOrd="0" parTransId="{6B4E8388-EB66-4FB2-92D0-5D1B16F2FB40}" sibTransId="{8C52BF12-A059-4002-9838-A62B68593F4B}"/>
    <dgm:cxn modelId="{6238C146-7583-4238-A818-9F2B0AF18AF4}" srcId="{4B6ABF11-CFC9-4DC0-87C8-15E46B48141C}" destId="{C699D4DF-961E-49A8-8EFD-C928D75EC8C4}" srcOrd="0" destOrd="0" parTransId="{98A47EED-5CDE-4132-A07E-831B2EADA102}" sibTransId="{11AFFE54-7130-486B-8450-A6F58AA8DCC6}"/>
    <dgm:cxn modelId="{2A3B935C-401D-49A8-B0DA-537BE8FD6600}" srcId="{E557A087-4F85-409B-86B5-F120C6A25DB1}" destId="{90A0ACA8-FA9F-4974-9081-5B63AD8866CF}" srcOrd="0" destOrd="0" parTransId="{2155E7A2-26CD-4CBC-9978-B1F3F5DC7AFD}" sibTransId="{27FBE3B1-9686-492B-B1A3-732ADFD12D00}"/>
    <dgm:cxn modelId="{9D0EEB67-29CF-47BA-98A5-EC518ABF4637}" srcId="{4B6ABF11-CFC9-4DC0-87C8-15E46B48141C}" destId="{E557A087-4F85-409B-86B5-F120C6A25DB1}" srcOrd="1" destOrd="0" parTransId="{CFE43ED4-45A9-42A6-83FF-6387BA4289D4}" sibTransId="{E4A1E681-B131-41EC-9179-7F464929BBEA}"/>
    <dgm:cxn modelId="{8DED7D82-29FC-4449-B132-971BDA277013}" srcId="{C699D4DF-961E-49A8-8EFD-C928D75EC8C4}" destId="{3D62E502-F35C-4D03-9220-E09905E2E6C0}" srcOrd="0" destOrd="0" parTransId="{8BCB5C5F-9E16-436E-9962-3B541D90A01B}" sibTransId="{2CA692B1-4F37-4FA3-A13D-CB3F4685E929}"/>
    <dgm:cxn modelId="{DCB99A8D-CBD0-4241-BC89-D9944075791F}" type="presOf" srcId="{BEF69CA7-A894-4D1E-BE95-E5913807429E}" destId="{944B07FC-84D8-40DF-B88E-3124374868E6}" srcOrd="0" destOrd="0" presId="urn:microsoft.com/office/officeart/2018/5/layout/CenteredIconLabelDescriptionList"/>
    <dgm:cxn modelId="{0601B6AA-DECA-2E4A-95BA-C6FB001B8AE0}" type="presOf" srcId="{3994B833-37D7-4B9E-8213-1169A14FA3E0}" destId="{13A761CF-AB38-4D92-BD95-C57B2644DCC9}" srcOrd="0" destOrd="0" presId="urn:microsoft.com/office/officeart/2018/5/layout/CenteredIconLabelDescriptionList"/>
    <dgm:cxn modelId="{70F9C6DD-4669-484E-863B-8110CFB89571}" srcId="{4B6ABF11-CFC9-4DC0-87C8-15E46B48141C}" destId="{BEF69CA7-A894-4D1E-BE95-E5913807429E}" srcOrd="2" destOrd="0" parTransId="{5E822EEB-4EB8-4337-95D4-C38C187BBEE6}" sibTransId="{72520974-FFB5-4B5A-AB02-EABAF2EAA840}"/>
    <dgm:cxn modelId="{E7F792F3-F003-5446-B118-0D00F59F127A}" type="presOf" srcId="{E557A087-4F85-409B-86B5-F120C6A25DB1}" destId="{F9E48E83-6F86-4685-ADC4-74CCAB07EB8E}" srcOrd="0" destOrd="0" presId="urn:microsoft.com/office/officeart/2018/5/layout/CenteredIconLabelDescriptionList"/>
    <dgm:cxn modelId="{CB2255FF-7881-0948-9AE5-3264651B6FF5}" type="presOf" srcId="{C699D4DF-961E-49A8-8EFD-C928D75EC8C4}" destId="{8D25900E-F5C0-4636-8DA1-987F4218CC42}" srcOrd="0" destOrd="0" presId="urn:microsoft.com/office/officeart/2018/5/layout/CenteredIconLabelDescriptionList"/>
    <dgm:cxn modelId="{A57335AE-36AD-2D47-AE6E-84C6CA341C5D}" type="presParOf" srcId="{407A47F9-4D83-46FD-9824-CC44753BF438}" destId="{DEDA4604-5C78-4887-8E4F-17BFD9458E3F}" srcOrd="0" destOrd="0" presId="urn:microsoft.com/office/officeart/2018/5/layout/CenteredIconLabelDescriptionList"/>
    <dgm:cxn modelId="{95D475F7-478F-A04F-AAE2-0C592EF975F8}" type="presParOf" srcId="{DEDA4604-5C78-4887-8E4F-17BFD9458E3F}" destId="{D9E2303B-8885-4579-8357-93431B2D86ED}" srcOrd="0" destOrd="0" presId="urn:microsoft.com/office/officeart/2018/5/layout/CenteredIconLabelDescriptionList"/>
    <dgm:cxn modelId="{C4F1F236-FEF3-5143-A976-75720CBF5C70}" type="presParOf" srcId="{DEDA4604-5C78-4887-8E4F-17BFD9458E3F}" destId="{26B65464-AA4D-4DA9-B2E9-136C7D6C00D3}" srcOrd="1" destOrd="0" presId="urn:microsoft.com/office/officeart/2018/5/layout/CenteredIconLabelDescriptionList"/>
    <dgm:cxn modelId="{A99B6A83-6F87-334E-A098-4532E7053E9B}" type="presParOf" srcId="{DEDA4604-5C78-4887-8E4F-17BFD9458E3F}" destId="{8D25900E-F5C0-4636-8DA1-987F4218CC42}" srcOrd="2" destOrd="0" presId="urn:microsoft.com/office/officeart/2018/5/layout/CenteredIconLabelDescriptionList"/>
    <dgm:cxn modelId="{ADF1F67F-BE0A-FD42-A9D2-5F3145958C47}" type="presParOf" srcId="{DEDA4604-5C78-4887-8E4F-17BFD9458E3F}" destId="{72C5070B-3DEF-4B3B-9E36-EEC38B6F03D5}" srcOrd="3" destOrd="0" presId="urn:microsoft.com/office/officeart/2018/5/layout/CenteredIconLabelDescriptionList"/>
    <dgm:cxn modelId="{F4C81E5D-379E-1840-AE7C-8A3CA32D1100}" type="presParOf" srcId="{DEDA4604-5C78-4887-8E4F-17BFD9458E3F}" destId="{31B9A80D-87BD-4575-AA45-16C218993EDB}" srcOrd="4" destOrd="0" presId="urn:microsoft.com/office/officeart/2018/5/layout/CenteredIconLabelDescriptionList"/>
    <dgm:cxn modelId="{E5CAB3E5-816B-6142-B0CC-3515602A5C2A}" type="presParOf" srcId="{407A47F9-4D83-46FD-9824-CC44753BF438}" destId="{7A400380-EC87-4A29-B475-619C7E2CB654}" srcOrd="1" destOrd="0" presId="urn:microsoft.com/office/officeart/2018/5/layout/CenteredIconLabelDescriptionList"/>
    <dgm:cxn modelId="{476056B2-78E6-EB4B-90E0-5E81F2163643}" type="presParOf" srcId="{407A47F9-4D83-46FD-9824-CC44753BF438}" destId="{A38BB4E5-8A5B-4286-AA81-B03599BA9162}" srcOrd="2" destOrd="0" presId="urn:microsoft.com/office/officeart/2018/5/layout/CenteredIconLabelDescriptionList"/>
    <dgm:cxn modelId="{BDEC2A28-44E2-834F-97C4-40F8505ABC42}" type="presParOf" srcId="{A38BB4E5-8A5B-4286-AA81-B03599BA9162}" destId="{E3FB8DAE-F480-4539-8258-CC09876D6DE5}" srcOrd="0" destOrd="0" presId="urn:microsoft.com/office/officeart/2018/5/layout/CenteredIconLabelDescriptionList"/>
    <dgm:cxn modelId="{DC2BFD42-B0DB-384A-AD39-4DCE55CC745D}" type="presParOf" srcId="{A38BB4E5-8A5B-4286-AA81-B03599BA9162}" destId="{077B4F57-07A6-4C0C-A2CD-B7CE6DCFD7CE}" srcOrd="1" destOrd="0" presId="urn:microsoft.com/office/officeart/2018/5/layout/CenteredIconLabelDescriptionList"/>
    <dgm:cxn modelId="{D234849F-47CF-A142-B1F3-8DC109BB54B8}" type="presParOf" srcId="{A38BB4E5-8A5B-4286-AA81-B03599BA9162}" destId="{F9E48E83-6F86-4685-ADC4-74CCAB07EB8E}" srcOrd="2" destOrd="0" presId="urn:microsoft.com/office/officeart/2018/5/layout/CenteredIconLabelDescriptionList"/>
    <dgm:cxn modelId="{55773F1C-A5CD-6547-9CE7-DC944B5D205C}" type="presParOf" srcId="{A38BB4E5-8A5B-4286-AA81-B03599BA9162}" destId="{36A7F46A-BA6A-4FB6-9F4C-A05ECA0E4300}" srcOrd="3" destOrd="0" presId="urn:microsoft.com/office/officeart/2018/5/layout/CenteredIconLabelDescriptionList"/>
    <dgm:cxn modelId="{84C22B99-B541-0647-B5AD-3E8E161A2DED}" type="presParOf" srcId="{A38BB4E5-8A5B-4286-AA81-B03599BA9162}" destId="{F9471C4C-78E5-4C52-9D26-127F6BA7861F}" srcOrd="4" destOrd="0" presId="urn:microsoft.com/office/officeart/2018/5/layout/CenteredIconLabelDescriptionList"/>
    <dgm:cxn modelId="{1E7BB2EA-8B8D-0146-BC45-AEB547D281F2}" type="presParOf" srcId="{407A47F9-4D83-46FD-9824-CC44753BF438}" destId="{D957AFCC-FB4A-4F2B-9D79-6EDA1DD0C04C}" srcOrd="3" destOrd="0" presId="urn:microsoft.com/office/officeart/2018/5/layout/CenteredIconLabelDescriptionList"/>
    <dgm:cxn modelId="{FC0EF5AE-A970-E44F-A4C2-CCADE8F1A660}" type="presParOf" srcId="{407A47F9-4D83-46FD-9824-CC44753BF438}" destId="{ACE5EAF2-BA54-4CE1-A8FC-5833E260CF5B}" srcOrd="4" destOrd="0" presId="urn:microsoft.com/office/officeart/2018/5/layout/CenteredIconLabelDescriptionList"/>
    <dgm:cxn modelId="{9DDED81F-54BF-0645-A8EB-6D191180B8D8}" type="presParOf" srcId="{ACE5EAF2-BA54-4CE1-A8FC-5833E260CF5B}" destId="{1AD05771-5C16-445A-98BE-8418023086B7}" srcOrd="0" destOrd="0" presId="urn:microsoft.com/office/officeart/2018/5/layout/CenteredIconLabelDescriptionList"/>
    <dgm:cxn modelId="{09DB3F54-1FAC-7C4B-A469-182ACCBBB1BB}" type="presParOf" srcId="{ACE5EAF2-BA54-4CE1-A8FC-5833E260CF5B}" destId="{AD11DD0C-F17E-4B06-927A-A06CCD88C93C}" srcOrd="1" destOrd="0" presId="urn:microsoft.com/office/officeart/2018/5/layout/CenteredIconLabelDescriptionList"/>
    <dgm:cxn modelId="{1F7D7286-5B62-0E44-9BF7-94B364C9CA3E}" type="presParOf" srcId="{ACE5EAF2-BA54-4CE1-A8FC-5833E260CF5B}" destId="{944B07FC-84D8-40DF-B88E-3124374868E6}" srcOrd="2" destOrd="0" presId="urn:microsoft.com/office/officeart/2018/5/layout/CenteredIconLabelDescriptionList"/>
    <dgm:cxn modelId="{0BBF5353-79F1-A949-9819-FEC86D6207F2}" type="presParOf" srcId="{ACE5EAF2-BA54-4CE1-A8FC-5833E260CF5B}" destId="{9DCBDADA-C743-47D0-A01A-A088CFAA7CBD}" srcOrd="3" destOrd="0" presId="urn:microsoft.com/office/officeart/2018/5/layout/CenteredIconLabelDescriptionList"/>
    <dgm:cxn modelId="{B5378978-A0C6-0548-B7E8-267539B30820}" type="presParOf" srcId="{ACE5EAF2-BA54-4CE1-A8FC-5833E260CF5B}" destId="{13A761CF-AB38-4D92-BD95-C57B2644DCC9}"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2303B-8885-4579-8357-93431B2D86ED}">
      <dsp:nvSpPr>
        <dsp:cNvPr id="0" name=""/>
        <dsp:cNvSpPr/>
      </dsp:nvSpPr>
      <dsp:spPr>
        <a:xfrm>
          <a:off x="824111" y="85491"/>
          <a:ext cx="875365" cy="847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5900E-F5C0-4636-8DA1-987F4218CC42}">
      <dsp:nvSpPr>
        <dsp:cNvPr id="0" name=""/>
        <dsp:cNvSpPr/>
      </dsp:nvSpPr>
      <dsp:spPr>
        <a:xfrm>
          <a:off x="11271"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Environmental Forcing Models</a:t>
          </a:r>
        </a:p>
      </dsp:txBody>
      <dsp:txXfrm>
        <a:off x="11271" y="976976"/>
        <a:ext cx="2501045" cy="363411"/>
      </dsp:txXfrm>
    </dsp:sp>
    <dsp:sp modelId="{31B9A80D-87BD-4575-AA45-16C218993EDB}">
      <dsp:nvSpPr>
        <dsp:cNvPr id="0" name=""/>
        <dsp:cNvSpPr/>
      </dsp:nvSpPr>
      <dsp:spPr>
        <a:xfrm>
          <a:off x="1127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combinations of environmental forcing conditions to generate a plausible range of coastal hazards while preserving the complex interaction between contributing processes</a:t>
          </a:r>
        </a:p>
      </dsp:txBody>
      <dsp:txXfrm>
        <a:off x="11271" y="1314444"/>
        <a:ext cx="2501045" cy="1699990"/>
      </dsp:txXfrm>
    </dsp:sp>
    <dsp:sp modelId="{E3FB8DAE-F480-4539-8258-CC09876D6DE5}">
      <dsp:nvSpPr>
        <dsp:cNvPr id="0" name=""/>
        <dsp:cNvSpPr/>
      </dsp:nvSpPr>
      <dsp:spPr>
        <a:xfrm>
          <a:off x="3762840" y="85491"/>
          <a:ext cx="875365" cy="8479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48E83-6F86-4685-ADC4-74CCAB07EB8E}">
      <dsp:nvSpPr>
        <dsp:cNvPr id="0" name=""/>
        <dsp:cNvSpPr/>
      </dsp:nvSpPr>
      <dsp:spPr>
        <a:xfrm>
          <a:off x="2950000"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a:t>Water Quality Models</a:t>
          </a:r>
        </a:p>
      </dsp:txBody>
      <dsp:txXfrm>
        <a:off x="2950000" y="976976"/>
        <a:ext cx="2501045" cy="363411"/>
      </dsp:txXfrm>
    </dsp:sp>
    <dsp:sp modelId="{F9471C4C-78E5-4C52-9D26-127F6BA7861F}">
      <dsp:nvSpPr>
        <dsp:cNvPr id="0" name=""/>
        <dsp:cNvSpPr/>
      </dsp:nvSpPr>
      <dsp:spPr>
        <a:xfrm>
          <a:off x="3047991"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Simulate watershed and riverine water quality and contaminant release from soils under saline conditions</a:t>
          </a:r>
        </a:p>
      </dsp:txBody>
      <dsp:txXfrm>
        <a:off x="3047991" y="1314444"/>
        <a:ext cx="2501045" cy="1699990"/>
      </dsp:txXfrm>
    </dsp:sp>
    <dsp:sp modelId="{1AD05771-5C16-445A-98BE-8418023086B7}">
      <dsp:nvSpPr>
        <dsp:cNvPr id="0" name=""/>
        <dsp:cNvSpPr/>
      </dsp:nvSpPr>
      <dsp:spPr>
        <a:xfrm>
          <a:off x="6701568" y="85491"/>
          <a:ext cx="875365" cy="847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B07FC-84D8-40DF-B88E-3124374868E6}">
      <dsp:nvSpPr>
        <dsp:cNvPr id="0" name=""/>
        <dsp:cNvSpPr/>
      </dsp:nvSpPr>
      <dsp:spPr>
        <a:xfrm>
          <a:off x="5888728" y="976976"/>
          <a:ext cx="2501045" cy="3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Ecological Models</a:t>
          </a:r>
        </a:p>
      </dsp:txBody>
      <dsp:txXfrm>
        <a:off x="5888728" y="976976"/>
        <a:ext cx="2501045" cy="363411"/>
      </dsp:txXfrm>
    </dsp:sp>
    <dsp:sp modelId="{13A761CF-AB38-4D92-BD95-C57B2644DCC9}">
      <dsp:nvSpPr>
        <dsp:cNvPr id="0" name=""/>
        <dsp:cNvSpPr/>
      </dsp:nvSpPr>
      <dsp:spPr>
        <a:xfrm>
          <a:off x="5888728" y="1314444"/>
          <a:ext cx="2501045" cy="1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Relate indicator species responses - e.g., growth and health to water balance components, soil conditions, surface and subsurface water quality - to environmental forcing</a:t>
          </a:r>
        </a:p>
      </dsp:txBody>
      <dsp:txXfrm>
        <a:off x="5888728" y="1314444"/>
        <a:ext cx="2501045" cy="169999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98DC83CF-CBA1-4CA4-A218-013F84D5C1E0}" type="datetimeFigureOut">
              <a:rPr lang="en-US" smtClean="0"/>
              <a:pPr/>
              <a:t>9/8/25</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BED83-63AD-4D7D-B366-219B3108BBCE}" type="slidenum">
              <a:rPr lang="en-US" smtClean="0"/>
              <a:pPr/>
              <a:t>‹#›</a:t>
            </a:fld>
            <a:endParaRPr lang="en-US" dirty="0"/>
          </a:p>
        </p:txBody>
      </p:sp>
    </p:spTree>
    <p:extLst>
      <p:ext uri="{BB962C8B-B14F-4D97-AF65-F5344CB8AC3E}">
        <p14:creationId xmlns:p14="http://schemas.microsoft.com/office/powerpoint/2010/main" val="926509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CF3FD17-07B6-4A05-9F49-0DA43810269A}" type="datetimeFigureOut">
              <a:rPr lang="en-US" smtClean="0"/>
              <a:t>9/8/25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1145EF0-3FF8-4DE9-AC7B-E09EDC415D27}" type="slidenum">
              <a:rPr lang="en-US" smtClean="0"/>
              <a:t>‹#›</a:t>
            </a:fld>
            <a:endParaRPr lang="en-US" dirty="0"/>
          </a:p>
        </p:txBody>
      </p:sp>
    </p:spTree>
    <p:extLst>
      <p:ext uri="{BB962C8B-B14F-4D97-AF65-F5344CB8AC3E}">
        <p14:creationId xmlns:p14="http://schemas.microsoft.com/office/powerpoint/2010/main" val="2602230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699585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6222CF2B-4A13-32E3-5F95-C8E9A8ED45D2}"/>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58F93D5A-B4D0-06E1-6564-A1C4D9321DB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325F52D-3609-9B7A-E060-682C9AFE08F2}"/>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Timeseries of boundary conditions (stable, except for powerplant discharge)</a:t>
            </a:r>
          </a:p>
          <a:p>
            <a:pPr marL="171450" lvl="0" indent="-95250" algn="l" rtl="0">
              <a:spcBef>
                <a:spcPts val="0"/>
              </a:spcBef>
              <a:spcAft>
                <a:spcPts val="0"/>
              </a:spcAft>
              <a:buClr>
                <a:schemeClr val="dk1"/>
              </a:buClr>
              <a:buSzPts val="1200"/>
              <a:buFont typeface="Arial"/>
              <a:buNone/>
            </a:pPr>
            <a:r>
              <a:rPr lang="en-US"/>
              <a:t>Powerplant discharge has two peaks during the day (one in the morning, one in the afternoon)</a:t>
            </a:r>
            <a:endParaRPr/>
          </a:p>
        </p:txBody>
      </p:sp>
      <p:sp>
        <p:nvSpPr>
          <p:cNvPr id="562" name="Google Shape;562;p26:notes">
            <a:extLst>
              <a:ext uri="{FF2B5EF4-FFF2-40B4-BE49-F238E27FC236}">
                <a16:creationId xmlns:a16="http://schemas.microsoft.com/office/drawing/2014/main" id="{E717F6EB-CC98-114D-B195-1DFACF5D442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02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AEE1354-D810-79C8-C2BA-A242CA553E77}"/>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65D7B04F-7AAE-A42B-1B23-4D16809C4B4E}"/>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1FF8BBA-31C0-EAA7-21D8-5555C25C8097}"/>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Differences in velocities between the meshes are due to varying spatial resolution in each mesh</a:t>
            </a:r>
            <a:endParaRPr/>
          </a:p>
        </p:txBody>
      </p:sp>
      <p:sp>
        <p:nvSpPr>
          <p:cNvPr id="562" name="Google Shape;562;p26:notes">
            <a:extLst>
              <a:ext uri="{FF2B5EF4-FFF2-40B4-BE49-F238E27FC236}">
                <a16:creationId xmlns:a16="http://schemas.microsoft.com/office/drawing/2014/main" id="{D835DFAF-DE48-445B-FA82-333F3B12F376}"/>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18475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06EA12C-F83E-8A1C-9116-35102ABF4BD0}"/>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047EDF-D562-8448-5A86-86DA0C3C00FF}"/>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A0C5560-3F15-94E1-6563-2454FCB72B0C}"/>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Meteorological timeseries used as inputs to TSM. </a:t>
            </a:r>
          </a:p>
          <a:p>
            <a:pPr marL="171450" lvl="0" indent="-95250" algn="l" rtl="0">
              <a:spcBef>
                <a:spcPts val="0"/>
              </a:spcBef>
              <a:spcAft>
                <a:spcPts val="0"/>
              </a:spcAft>
              <a:buClr>
                <a:schemeClr val="dk1"/>
              </a:buClr>
              <a:buSzPts val="1200"/>
              <a:buFont typeface="Arial"/>
              <a:buNone/>
            </a:pPr>
            <a:r>
              <a:rPr lang="en-US"/>
              <a:t>Air temperature and solar heat flux both peak during the day and drop at night.</a:t>
            </a:r>
          </a:p>
          <a:p>
            <a:pPr marL="171450" lvl="0" indent="-95250" algn="l" rtl="0">
              <a:spcBef>
                <a:spcPts val="0"/>
              </a:spcBef>
              <a:spcAft>
                <a:spcPts val="0"/>
              </a:spcAft>
              <a:buClr>
                <a:schemeClr val="dk1"/>
              </a:buClr>
              <a:buSzPts val="1200"/>
              <a:buFont typeface="Arial"/>
              <a:buNone/>
            </a:pPr>
            <a:r>
              <a:rPr lang="en-US"/>
              <a:t>Timeseries from Arizona (extreme cycles to help capture impact of TSM).</a:t>
            </a:r>
            <a:endParaRPr/>
          </a:p>
        </p:txBody>
      </p:sp>
      <p:sp>
        <p:nvSpPr>
          <p:cNvPr id="562" name="Google Shape;562;p26:notes">
            <a:extLst>
              <a:ext uri="{FF2B5EF4-FFF2-40B4-BE49-F238E27FC236}">
                <a16:creationId xmlns:a16="http://schemas.microsoft.com/office/drawing/2014/main" id="{04FB8811-8E23-EF2B-E56E-6FEC93F46402}"/>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9171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A26EE392-F47D-2AEE-D088-065266F8539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DA8B0266-C76D-5731-194E-16B3A78CB25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C037956-F484-364E-058B-F48DFF3E8EC5}"/>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You can see the mixing. </a:t>
            </a:r>
          </a:p>
          <a:p>
            <a:pPr marL="171450" lvl="0" indent="-95250" algn="l" rtl="0">
              <a:spcBef>
                <a:spcPts val="0"/>
              </a:spcBef>
              <a:spcAft>
                <a:spcPts val="0"/>
              </a:spcAft>
              <a:buClr>
                <a:schemeClr val="dk1"/>
              </a:buClr>
              <a:buSzPts val="1200"/>
              <a:buFont typeface="Arial"/>
              <a:buNone/>
            </a:pPr>
            <a:r>
              <a:rPr lang="en-US"/>
              <a:t>Ultimately reaches steady state.</a:t>
            </a:r>
            <a:endParaRPr/>
          </a:p>
        </p:txBody>
      </p:sp>
      <p:sp>
        <p:nvSpPr>
          <p:cNvPr id="562" name="Google Shape;562;p26:notes">
            <a:extLst>
              <a:ext uri="{FF2B5EF4-FFF2-40B4-BE49-F238E27FC236}">
                <a16:creationId xmlns:a16="http://schemas.microsoft.com/office/drawing/2014/main" id="{5AB48F56-753C-ADBD-C0D1-6CB5679F1BA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13904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61893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83935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21</a:t>
            </a:fld>
            <a:endParaRPr lang="en-US"/>
          </a:p>
        </p:txBody>
      </p:sp>
    </p:spTree>
    <p:extLst>
      <p:ext uri="{BB962C8B-B14F-4D97-AF65-F5344CB8AC3E}">
        <p14:creationId xmlns:p14="http://schemas.microsoft.com/office/powerpoint/2010/main" val="332170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145EF0-3FF8-4DE9-AC7B-E09EDC415D27}" type="slidenum">
              <a:rPr lang="en-US" smtClean="0"/>
              <a:t>4</a:t>
            </a:fld>
            <a:endParaRPr lang="en-US" dirty="0"/>
          </a:p>
        </p:txBody>
      </p:sp>
    </p:spTree>
    <p:extLst>
      <p:ext uri="{BB962C8B-B14F-4D97-AF65-F5344CB8AC3E}">
        <p14:creationId xmlns:p14="http://schemas.microsoft.com/office/powerpoint/2010/main" val="204617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8</a:t>
            </a:fld>
            <a:endParaRPr lang="en-US"/>
          </a:p>
        </p:txBody>
      </p:sp>
    </p:spTree>
    <p:extLst>
      <p:ext uri="{BB962C8B-B14F-4D97-AF65-F5344CB8AC3E}">
        <p14:creationId xmlns:p14="http://schemas.microsoft.com/office/powerpoint/2010/main" val="381249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3491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ERDC Environmental Laboratory (ERDC-EL) is at the forefront of developing a cutting-edge water quality modeling system called ClearWater-Riverine. This advanced system focuses on simulating temperature dynamics and advanced nutrient cycling in branching river systems and floodplains. It integrates inputs from multiple data sources and models, incorporating hydrodynamic, water quality, and meteorologic information.</a:t>
            </a:r>
          </a:p>
          <a:p>
            <a:endParaRPr lang="en-US"/>
          </a:p>
          <a:p>
            <a:r>
              <a:rPr lang="en-US"/>
              <a:t>The primary goal of ClearWater-Riverine is to assess system vulnerabilities and identify adaptation pathways that enhance the resilience of floodplain ecosystems to environmental stresses. These stresses include the increasing frequency and intensity of extreme precipitation events and decreasing freshwater flows. By accurately simulating water quality kinetics, heat budget, and transport, ClearWater-Riverine enables a comprehensive evaluation of the impacts on water quality and provides insights into potential mitigation and restoration strategies.</a:t>
            </a:r>
          </a:p>
          <a:p>
            <a:endParaRPr lang="en-US"/>
          </a:p>
          <a:p>
            <a:r>
              <a:rPr lang="en-US"/>
              <a:t>The modeling capabilities of ClearWater-Riverine are enhanced through the integration of ERDC's ClearWater modules. These modules provide the necessary functionalities for simulating water quality kinetics, heat budget, and transport processes. They form the foundation for the water quality simulations within the ClearWater-Riverine framework.</a:t>
            </a:r>
          </a:p>
          <a:p>
            <a:endParaRPr lang="en-US"/>
          </a:p>
          <a:p>
            <a:r>
              <a:rPr lang="en-US"/>
              <a:t>Furthermore, ClearWater-Riverine is designed to leverage the widely used two-dimensional (2D) HEC-RAS model. By linking the capabilities of ClearWater modules and the advection-diffusion engine with the 2D HEC-RAS model, ClearWater-Riverine combines the strengths of both systems. This integration allows for a cost-effective and data-driven approach to impact assessment, planning studies, and the restoration and management of aquatic ecosystems.</a:t>
            </a:r>
          </a:p>
          <a:p>
            <a:endParaRPr lang="en-US"/>
          </a:p>
          <a:p>
            <a:r>
              <a:rPr lang="en-US"/>
              <a:t>The availability of HEC-RAS models for numerous watersheds worldwide enhances the applicability and efficiency of ClearWater-Riverine. By utilizing existing HEC-RAS models, ClearWater-Riverine eliminates the need to develop new models from scratch. This approach streamlines the modeling process, reduces costs, and facilitates wider adoption of the system for various water resource management and restoration initiatives.</a:t>
            </a:r>
          </a:p>
          <a:p>
            <a:endParaRPr lang="en-US"/>
          </a:p>
          <a:p>
            <a:r>
              <a:rPr lang="en-US"/>
              <a:t>In summary, the development of ClearWater-Riverine by the ERDC-EL represents a significant advancement in water quality modeling. By simulating temperature dynamics and advanced nutrient cycling, integrating multiple data sources and models, and linking with the 2D HEC-RAS model, ClearWater-Riverine provides a powerful tool for impact assessment, planning, and ecosystem management in river systems and floodplains.</a:t>
            </a:r>
          </a:p>
        </p:txBody>
      </p:sp>
      <p:sp>
        <p:nvSpPr>
          <p:cNvPr id="4" name="Slide Number Placeholder 3"/>
          <p:cNvSpPr>
            <a:spLocks noGrp="1"/>
          </p:cNvSpPr>
          <p:nvPr>
            <p:ph type="sldNum" sz="quarter" idx="5"/>
          </p:nvPr>
        </p:nvSpPr>
        <p:spPr/>
        <p:txBody>
          <a:bodyPr/>
          <a:lstStyle/>
          <a:p>
            <a:fld id="{ADC8761E-7AF5-3446-9B62-04D975AECC52}" type="slidenum">
              <a:rPr lang="en-US" smtClean="0"/>
              <a:t>10</a:t>
            </a:fld>
            <a:endParaRPr lang="en-US"/>
          </a:p>
        </p:txBody>
      </p:sp>
    </p:spTree>
    <p:extLst>
      <p:ext uri="{BB962C8B-B14F-4D97-AF65-F5344CB8AC3E}">
        <p14:creationId xmlns:p14="http://schemas.microsoft.com/office/powerpoint/2010/main" val="343934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8761E-7AF5-3446-9B62-04D975AECC52}" type="slidenum">
              <a:rPr lang="en-US" smtClean="0"/>
              <a:t>11</a:t>
            </a:fld>
            <a:endParaRPr lang="en-US"/>
          </a:p>
        </p:txBody>
      </p:sp>
    </p:spTree>
    <p:extLst>
      <p:ext uri="{BB962C8B-B14F-4D97-AF65-F5344CB8AC3E}">
        <p14:creationId xmlns:p14="http://schemas.microsoft.com/office/powerpoint/2010/main" val="343934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23E6ADD4-D51B-B514-7A88-BA51ACF7E9A9}"/>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527DF6-EA51-DF65-6BDE-12B46C7EDEC8}"/>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F9F4F8A-5589-A0E6-0104-570B619D2971}"/>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Flow field is from HEC RAS-2D output in this case</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Domain: 200 meters by 200 meters</a:t>
            </a:r>
          </a:p>
          <a:p>
            <a:pPr marL="285750" lvl="0" indent="-285750" algn="l" rtl="0">
              <a:lnSpc>
                <a:spcPct val="120000"/>
              </a:lnSpc>
              <a:spcBef>
                <a:spcPts val="0"/>
              </a:spcBef>
              <a:spcAft>
                <a:spcPts val="0"/>
              </a:spcAft>
              <a:buClr>
                <a:srgbClr val="3F3F3F"/>
              </a:buClr>
              <a:buSzPts val="1800"/>
              <a:buFont typeface="Arial"/>
              <a:buChar char="•"/>
            </a:pPr>
            <a:r>
              <a:rPr lang="en-US" sz="1800" b="0">
                <a:effectLst/>
                <a:latin typeface="Aptos" panose="020B0004020202020204" pitchFamily="34" charset="0"/>
                <a:ea typeface="Aptos" panose="020B0004020202020204" pitchFamily="34" charset="0"/>
                <a:cs typeface="Times New Roman" panose="02020603050405020304" pitchFamily="18" charset="0"/>
              </a:rPr>
              <a:t>Fictitious</a:t>
            </a:r>
            <a:r>
              <a:rPr lang="en-US" b="0">
                <a:latin typeface="Calibri" panose="020F0502020204030204" pitchFamily="34" charset="0"/>
                <a:cs typeface="Calibri" panose="020F0502020204030204" pitchFamily="34" charset="0"/>
              </a:rPr>
              <a:t> Topography/Bathymetry</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Bathymetry bottom elevation constant at 20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Floodplain elevation constant at 24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Roadway elevation constant at 26 m</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Two Unstructured Meshes Tested</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Coarse Mesh: Base Mesh of 10 m by 10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Fine Mesh: Base Mesh of 4 m by 4 m with a 2 m by 2 m refinement within the creek</a:t>
            </a:r>
          </a:p>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3CA84B60-8CCA-E60D-A11E-BA434D71B48B}"/>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8943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7875F0B2-6B2E-91C0-D008-72C5542212F4}"/>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22460FAA-AC0D-86CA-A071-D8405316655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2E34456-F556-26A4-6198-287F98AE2BC9}"/>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indent="-285750">
              <a:lnSpc>
                <a:spcPct val="120000"/>
              </a:lnSpc>
              <a:spcBef>
                <a:spcPts val="0"/>
              </a:spcBef>
              <a:buClr>
                <a:srgbClr val="3F3F3F"/>
              </a:buClr>
              <a:buFont typeface="Arial"/>
              <a:buChar char="•"/>
            </a:pPr>
            <a:r>
              <a:rPr lang="en-US" b="0" dirty="0">
                <a:latin typeface="Calibri" panose="020F0502020204030204" pitchFamily="34" charset="0"/>
                <a:cs typeface="Calibri" panose="020F0502020204030204" pitchFamily="34" charset="0"/>
              </a:rPr>
              <a:t>HEC-RAS Boundary Conditions</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Upstream Flow for Sumwere Creek constant at 3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Downstream Stage for Sumwere Creek constant at 20.75 m</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Flow for Cold Spring Creek constant at 1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Flow for Power Plant Chute constant at 0.5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a:p>
            <a:pPr marL="171450" lvl="0" indent="-95250" algn="l" rtl="0">
              <a:spcBef>
                <a:spcPts val="0"/>
              </a:spcBef>
              <a:spcAft>
                <a:spcPts val="0"/>
              </a:spcAft>
              <a:buClr>
                <a:schemeClr val="dk1"/>
              </a:buClr>
              <a:buSzPts val="1200"/>
              <a:buFont typeface="Arial"/>
              <a:buNone/>
            </a:pPr>
            <a:endParaRPr lang="en-US" dirty="0"/>
          </a:p>
        </p:txBody>
      </p:sp>
      <p:sp>
        <p:nvSpPr>
          <p:cNvPr id="562" name="Google Shape;562;p26:notes">
            <a:extLst>
              <a:ext uri="{FF2B5EF4-FFF2-40B4-BE49-F238E27FC236}">
                <a16:creationId xmlns:a16="http://schemas.microsoft.com/office/drawing/2014/main" id="{84BBE33F-06CE-B08B-5A84-AC8F48333C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6357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3AD1D786-E6A8-2189-31EF-AAE0CD863CCC}"/>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7DFF1693-2E0F-FA88-6DFF-5EC61904404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99FFE6C1-5050-728F-883D-5083E183CBB3}"/>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Boundary conditions are the same for both the coarse and the fine mesh.</a:t>
            </a:r>
          </a:p>
          <a:p>
            <a:pPr marL="171450" lvl="0" indent="-95250" algn="l" rtl="0">
              <a:spcBef>
                <a:spcPts val="0"/>
              </a:spcBef>
              <a:spcAft>
                <a:spcPts val="0"/>
              </a:spcAft>
              <a:buClr>
                <a:schemeClr val="dk1"/>
              </a:buClr>
              <a:buSzPts val="1200"/>
              <a:buFont typeface="Arial"/>
              <a:buNone/>
            </a:pPr>
            <a:r>
              <a:rPr lang="en-US"/>
              <a:t>Designed to show longitudinal mixing across the river</a:t>
            </a:r>
          </a:p>
          <a:p>
            <a:pPr marL="171450" lvl="0" indent="-95250" algn="l" rtl="0">
              <a:spcBef>
                <a:spcPts val="0"/>
              </a:spcBef>
              <a:spcAft>
                <a:spcPts val="0"/>
              </a:spcAft>
              <a:buClr>
                <a:schemeClr val="dk1"/>
              </a:buClr>
              <a:buSzPts val="1200"/>
              <a:buFont typeface="Arial"/>
              <a:buNone/>
            </a:pPr>
            <a:r>
              <a:rPr lang="en-US"/>
              <a:t>Exploration of different extremes (cool water from spring-fed tributary versus warm water from powerplant)</a:t>
            </a:r>
            <a:endParaRPr/>
          </a:p>
        </p:txBody>
      </p:sp>
      <p:sp>
        <p:nvSpPr>
          <p:cNvPr id="562" name="Google Shape;562;p26:notes">
            <a:extLst>
              <a:ext uri="{FF2B5EF4-FFF2-40B4-BE49-F238E27FC236}">
                <a16:creationId xmlns:a16="http://schemas.microsoft.com/office/drawing/2014/main" id="{C98B8EB4-9C1C-178E-CDB0-EF885A0FCE7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70542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8"/>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819" r="34426" b="1536"/>
          <a:stretch/>
        </p:blipFill>
        <p:spPr>
          <a:xfrm>
            <a:off x="4165600" y="1600200"/>
            <a:ext cx="8026400" cy="525780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p:cNvSpPr>
            <a:spLocks noGrp="1"/>
          </p:cNvSpPr>
          <p:nvPr>
            <p:ph type="ctrTitle" hasCustomPrompt="1"/>
          </p:nvPr>
        </p:nvSpPr>
        <p:spPr>
          <a:xfrm>
            <a:off x="203200" y="1219200"/>
            <a:ext cx="8432800" cy="762000"/>
          </a:xfrm>
          <a:prstGeom prst="rect">
            <a:avLst/>
          </a:prstGeom>
        </p:spPr>
        <p:txBody>
          <a:bodyPr/>
          <a:lstStyle>
            <a:lvl1pPr algn="l">
              <a:defRPr kumimoji="0" lang="en-US" sz="3200" b="1" i="0" u="none" strike="noStrike" kern="0" cap="none" spc="0" normalizeH="0" baseline="0" noProof="0" dirty="0">
                <a:ln>
                  <a:noFill/>
                </a:ln>
                <a:solidFill>
                  <a:srgbClr val="033C61"/>
                </a:solidFill>
                <a:effectLst/>
                <a:uLnTx/>
                <a:uFillTx/>
                <a:latin typeface="+mj-lt"/>
                <a:ea typeface="+mj-ea"/>
                <a:cs typeface="+mj-cs"/>
              </a:defRPr>
            </a:lvl1pPr>
          </a:lstStyle>
          <a:p>
            <a:r>
              <a:rPr lang="en-US" dirty="0"/>
              <a:t>Presentation title</a:t>
            </a:r>
          </a:p>
        </p:txBody>
      </p:sp>
      <p:sp>
        <p:nvSpPr>
          <p:cNvPr id="6" name="Text Placeholder 9"/>
          <p:cNvSpPr>
            <a:spLocks noGrp="1"/>
          </p:cNvSpPr>
          <p:nvPr>
            <p:ph type="body" sz="quarter" idx="11" hasCustomPrompt="1"/>
          </p:nvPr>
        </p:nvSpPr>
        <p:spPr>
          <a:xfrm>
            <a:off x="203200" y="2667000"/>
            <a:ext cx="4470400" cy="381000"/>
          </a:xfrm>
          <a:prstGeom prst="rect">
            <a:avLst/>
          </a:prstGeom>
        </p:spPr>
        <p:txBody>
          <a:bodyPr/>
          <a:lstStyle>
            <a:lvl1pPr marL="0" indent="0" algn="l" rtl="0" fontAlgn="base">
              <a:lnSpc>
                <a:spcPct val="100000"/>
              </a:lnSpc>
              <a:spcBef>
                <a:spcPts val="0"/>
              </a:spcBef>
              <a:spcAft>
                <a:spcPts val="0"/>
              </a:spcAft>
              <a:buNone/>
              <a:defRPr lang="en-US" sz="1600" b="1" kern="1200" baseline="0" dirty="0" smtClean="0">
                <a:solidFill>
                  <a:srgbClr val="033C61"/>
                </a:solidFill>
                <a:latin typeface="Arial" charset="0"/>
                <a:ea typeface="+mn-ea"/>
                <a:cs typeface="+mn-cs"/>
              </a:defRPr>
            </a:lvl1pPr>
            <a:lvl2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2pPr>
            <a:lvl3pPr marL="0" indent="0" algn="l" rtl="0" fontAlgn="base">
              <a:spcBef>
                <a:spcPct val="50000"/>
              </a:spcBef>
              <a:spcAft>
                <a:spcPct val="0"/>
              </a:spcAft>
              <a:buNone/>
              <a:defRPr lang="en-US" sz="1400" b="0" kern="1200" baseline="0" dirty="0" smtClean="0">
                <a:solidFill>
                  <a:srgbClr val="033C61"/>
                </a:solidFill>
                <a:latin typeface="Arial" charset="0"/>
                <a:ea typeface="+mn-ea"/>
                <a:cs typeface="+mn-cs"/>
              </a:defRPr>
            </a:lvl3pPr>
            <a:lvl4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4pPr>
            <a:lvl5pPr marL="0" indent="0" algn="l" rtl="0" fontAlgn="base">
              <a:spcBef>
                <a:spcPct val="50000"/>
              </a:spcBef>
              <a:spcAft>
                <a:spcPct val="0"/>
              </a:spcAft>
              <a:buNone/>
              <a:defRPr lang="en-US" sz="1400" b="0" kern="1200" dirty="0" smtClean="0">
                <a:solidFill>
                  <a:srgbClr val="033C61"/>
                </a:solidFill>
                <a:latin typeface="Arial" charset="0"/>
                <a:ea typeface="+mn-ea"/>
                <a:cs typeface="+mn-cs"/>
              </a:defRPr>
            </a:lvl5pPr>
          </a:lstStyle>
          <a:p>
            <a:pPr lvl="0"/>
            <a:r>
              <a:rPr lang="en-US" dirty="0"/>
              <a:t>Presenter Name</a:t>
            </a:r>
          </a:p>
        </p:txBody>
      </p:sp>
      <p:sp>
        <p:nvSpPr>
          <p:cNvPr id="7" name="Text Placeholder 12"/>
          <p:cNvSpPr>
            <a:spLocks noGrp="1"/>
          </p:cNvSpPr>
          <p:nvPr>
            <p:ph type="body" sz="quarter" idx="12" hasCustomPrompt="1"/>
          </p:nvPr>
        </p:nvSpPr>
        <p:spPr>
          <a:xfrm>
            <a:off x="203200" y="3048000"/>
            <a:ext cx="4470400" cy="1295400"/>
          </a:xfrm>
          <a:prstGeom prst="rect">
            <a:avLst/>
          </a:prstGeom>
        </p:spPr>
        <p:txBody>
          <a:bodyPr/>
          <a:lstStyle>
            <a:lvl1pPr marL="0" indent="0">
              <a:lnSpc>
                <a:spcPct val="150000"/>
              </a:lnSpc>
              <a:buNone/>
              <a:tabLst/>
              <a:defRPr lang="en-US" sz="1400" b="0" kern="1200" baseline="0" dirty="0" smtClean="0">
                <a:solidFill>
                  <a:srgbClr val="033C61"/>
                </a:solidFill>
                <a:latin typeface="Arial" charset="0"/>
                <a:ea typeface="+mn-ea"/>
                <a:cs typeface="+mn-cs"/>
              </a:defRPr>
            </a:lvl1pPr>
          </a:lstStyle>
          <a:p>
            <a:pPr lvl="0"/>
            <a:r>
              <a:rPr lang="en-US" dirty="0"/>
              <a:t>Presenter Title</a:t>
            </a:r>
            <a:br>
              <a:rPr lang="en-US" dirty="0"/>
            </a:br>
            <a:r>
              <a:rPr lang="en-US" dirty="0"/>
              <a:t>ERDC Lab or Office</a:t>
            </a:r>
            <a:br>
              <a:rPr lang="en-US" dirty="0"/>
            </a:br>
            <a:r>
              <a:rPr lang="en-US" dirty="0"/>
              <a:t>Date of Presentation</a:t>
            </a:r>
          </a:p>
        </p:txBody>
      </p:sp>
      <p:pic>
        <p:nvPicPr>
          <p:cNvPr id="14" name="Picture 13" descr="USACE_logo-w-nam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0" y="5943611"/>
            <a:ext cx="1196760" cy="717595"/>
          </a:xfrm>
          <a:prstGeom prst="rect">
            <a:avLst/>
          </a:prstGeom>
        </p:spPr>
      </p:pic>
      <p:pic>
        <p:nvPicPr>
          <p:cNvPr id="16" name="Picture 15" descr="ARMY logo.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03200" y="5943600"/>
            <a:ext cx="1016000" cy="762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10" y="3200408"/>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67"/>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a:xfrm>
            <a:off x="10609177" y="6614488"/>
            <a:ext cx="1451315" cy="365125"/>
          </a:xfrm>
        </p:spPr>
        <p:txBody>
          <a:bodyPr/>
          <a:lstStyle>
            <a:lvl1pPr>
              <a:defRPr>
                <a:solidFill>
                  <a:schemeClr val="tx1">
                    <a:lumMod val="85000"/>
                    <a:lumOff val="15000"/>
                  </a:schemeClr>
                </a:solidFill>
              </a:defRPr>
            </a:lvl1pPr>
          </a:lstStyle>
          <a:p>
            <a:fld id="{0D0E9D3B-CB56-40AE-B0A9-8DA5E1AEFDB7}" type="slidenum">
              <a:rPr lang="en-US" smtClean="0">
                <a:solidFill>
                  <a:srgbClr val="000000">
                    <a:lumMod val="85000"/>
                    <a:lumOff val="15000"/>
                  </a:srgbClr>
                </a:solidFill>
              </a:rPr>
              <a:pPr/>
              <a:t>‹#›</a:t>
            </a:fld>
            <a:endParaRPr lang="en-US" dirty="0">
              <a:solidFill>
                <a:srgbClr val="000000">
                  <a:lumMod val="85000"/>
                  <a:lumOff val="15000"/>
                </a:srgbClr>
              </a:solidFill>
            </a:endParaRPr>
          </a:p>
        </p:txBody>
      </p:sp>
      <p:sp>
        <p:nvSpPr>
          <p:cNvPr id="7" name="Text Placeholder 6"/>
          <p:cNvSpPr>
            <a:spLocks noGrp="1"/>
          </p:cNvSpPr>
          <p:nvPr>
            <p:ph type="body" sz="quarter" idx="13" hasCustomPrompt="1"/>
          </p:nvPr>
        </p:nvSpPr>
        <p:spPr>
          <a:xfrm>
            <a:off x="8" y="107010"/>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332427427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3"/>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1176505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
        <p:nvSpPr>
          <p:cNvPr id="3" name="Picture Placeholder 2"/>
          <p:cNvSpPr>
            <a:spLocks noGrp="1"/>
          </p:cNvSpPr>
          <p:nvPr>
            <p:ph type="pic" sz="quarter" idx="12"/>
          </p:nvPr>
        </p:nvSpPr>
        <p:spPr>
          <a:xfrm>
            <a:off x="406400" y="942975"/>
            <a:ext cx="11176000" cy="4761228"/>
          </a:xfrm>
        </p:spPr>
        <p:txBody>
          <a:bodyPr/>
          <a:lstStyle/>
          <a:p>
            <a:endParaRPr lang="en-US" dirty="0"/>
          </a:p>
        </p:txBody>
      </p:sp>
    </p:spTree>
    <p:extLst>
      <p:ext uri="{BB962C8B-B14F-4D97-AF65-F5344CB8AC3E}">
        <p14:creationId xmlns:p14="http://schemas.microsoft.com/office/powerpoint/2010/main" val="616812756"/>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654434447"/>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3"/>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896053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28"/>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Tree>
    <p:extLst>
      <p:ext uri="{BB962C8B-B14F-4D97-AF65-F5344CB8AC3E}">
        <p14:creationId xmlns:p14="http://schemas.microsoft.com/office/powerpoint/2010/main" val="397404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53"/>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dirty="0"/>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5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6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165600" y="6356361"/>
            <a:ext cx="3860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3492785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6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787529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4BCFDD-17CA-42F5-B728-A7EBB78415AC}" type="datetimeFigureOut">
              <a:rPr lang="en-US" smtClean="0"/>
              <a:t>9/8/25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589443141"/>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2354384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4BCFDD-17CA-42F5-B728-A7EBB78415AC}" type="datetimeFigureOut">
              <a:rPr lang="en-US" smtClean="0"/>
              <a:t>9/8/25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7470387"/>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extLst>
      <p:ext uri="{BB962C8B-B14F-4D97-AF65-F5344CB8AC3E}">
        <p14:creationId xmlns:p14="http://schemas.microsoft.com/office/powerpoint/2010/main" val="29032561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4BCFDD-17CA-42F5-B728-A7EBB78415AC}" type="datetimeFigureOut">
              <a:rPr lang="en-US" smtClean="0"/>
              <a:t>9/8/25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4186568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4BCFDD-17CA-42F5-B728-A7EBB78415AC}" type="datetimeFigureOut">
              <a:rPr lang="en-US" smtClean="0"/>
              <a:t>9/8/25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360845150"/>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4BCFDD-17CA-42F5-B728-A7EBB78415AC}" type="datetimeFigureOut">
              <a:rPr lang="en-US" smtClean="0"/>
              <a:t>9/8/25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526154080"/>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377547632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4BCFDD-17CA-42F5-B728-A7EBB78415AC}" type="datetimeFigureOut">
              <a:rPr lang="en-US" smtClean="0"/>
              <a:t>9/8/25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1824871886"/>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4BCFDD-17CA-42F5-B728-A7EBB78415AC}" type="datetimeFigureOut">
              <a:rPr lang="en-US" smtClean="0"/>
              <a:t>9/8/25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878768353"/>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4BCFDD-17CA-42F5-B728-A7EBB78415AC}" type="datetimeFigureOut">
              <a:rPr lang="en-US" smtClean="0"/>
              <a:t>9/8/25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213276346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40607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8"/>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DEAFAA-A90C-4D31-9752-2ED09D97C63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1.png"/><Relationship Id="rId5" Type="http://schemas.openxmlformats.org/officeDocument/2006/relationships/slideLayout" Target="../slideLayouts/slideLayout18.xml"/><Relationship Id="rId10" Type="http://schemas.openxmlformats.org/officeDocument/2006/relationships/image" Target="../media/image10.png"/><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EAFAA-A90C-4D31-9752-2ED09D97C63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61"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Slide Number Placeholder 5"/>
          <p:cNvSpPr>
            <a:spLocks noGrp="1"/>
          </p:cNvSpPr>
          <p:nvPr userDrawn="1">
            <p:ph type="sldNum" sz="quarter" idx="4"/>
          </p:nvPr>
        </p:nvSpPr>
        <p:spPr>
          <a:xfrm>
            <a:off x="10609177" y="6617517"/>
            <a:ext cx="1451315" cy="365125"/>
          </a:xfrm>
          <a:prstGeom prst="rect">
            <a:avLst/>
          </a:prstGeom>
          <a:ln w="57150">
            <a:noFill/>
          </a:ln>
        </p:spPr>
        <p:txBody>
          <a:bodyPr/>
          <a:lstStyle>
            <a:lvl1pPr algn="r">
              <a:defRPr sz="750">
                <a:solidFill>
                  <a:schemeClr val="tx1">
                    <a:lumMod val="85000"/>
                    <a:lumOff val="15000"/>
                  </a:schemeClr>
                </a:solidFill>
                <a:effectLst>
                  <a:outerShdw blurRad="38100" dist="38100" dir="2700000" algn="tl">
                    <a:srgbClr val="000000">
                      <a:alpha val="43137"/>
                    </a:srgbClr>
                  </a:outerShdw>
                </a:effectLst>
              </a:defRPr>
            </a:lvl1pPr>
          </a:lstStyle>
          <a:p>
            <a:fld id="{0D0E9D3B-CB56-40AE-B0A9-8DA5E1AEFDB7}" type="slidenum">
              <a:rPr lang="en-US" smtClean="0">
                <a:solidFill>
                  <a:srgbClr val="000000">
                    <a:lumMod val="85000"/>
                    <a:lumOff val="15000"/>
                  </a:srgbClr>
                </a:solidFill>
                <a:latin typeface="Arial" pitchFamily="34" charset="0"/>
                <a:ea typeface="ＭＳ Ｐゴシック" pitchFamily="34" charset="-128"/>
              </a:rPr>
              <a:pPr/>
              <a:t>‹#›</a:t>
            </a:fld>
            <a:endParaRPr lang="en-US" dirty="0">
              <a:solidFill>
                <a:srgbClr val="000000">
                  <a:lumMod val="85000"/>
                  <a:lumOff val="15000"/>
                </a:srgbClr>
              </a:solidFill>
              <a:latin typeface="Arial" pitchFamily="34" charset="0"/>
              <a:ea typeface="ＭＳ Ｐゴシック" pitchFamily="34" charset="-128"/>
            </a:endParaRPr>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968791" y="6362391"/>
            <a:ext cx="9905609" cy="11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4581972" y="6442298"/>
            <a:ext cx="7423573" cy="246221"/>
          </a:xfrm>
          <a:prstGeom prst="rect">
            <a:avLst/>
          </a:prstGeom>
          <a:noFill/>
        </p:spPr>
        <p:txBody>
          <a:bodyPr wrap="square" rtlCol="0">
            <a:spAutoFit/>
          </a:bodyPr>
          <a:lstStyle/>
          <a:p>
            <a:pPr algn="r"/>
            <a:r>
              <a:rPr lang="en-US" sz="1000" i="1" dirty="0">
                <a:solidFill>
                  <a:prstClr val="black"/>
                </a:solidFill>
                <a:latin typeface="Arial" pitchFamily="34" charset="0"/>
                <a:ea typeface="ＭＳ Ｐゴシック" pitchFamily="34" charset="-128"/>
              </a:rPr>
              <a:t>DISCOVER  |  DEVELOP  |  DELIVER</a:t>
            </a:r>
          </a:p>
        </p:txBody>
      </p:sp>
      <p:sp>
        <p:nvSpPr>
          <p:cNvPr id="41" name="Title Placeholder 17"/>
          <p:cNvSpPr>
            <a:spLocks noGrp="1"/>
          </p:cNvSpPr>
          <p:nvPr userDrawn="1">
            <p:ph type="title"/>
          </p:nvPr>
        </p:nvSpPr>
        <p:spPr>
          <a:xfrm>
            <a:off x="654051" y="1757060"/>
            <a:ext cx="7464676" cy="1273816"/>
          </a:xfrm>
          <a:prstGeom prst="rect">
            <a:avLst/>
          </a:prstGeom>
        </p:spPr>
        <p:txBody>
          <a:bodyPr vert="horz" lIns="91440" tIns="45720" rIns="91440" bIns="45720" rtlCol="0" anchor="t">
            <a:normAutofit/>
          </a:bodyPr>
          <a:lstStyle/>
          <a:p>
            <a:r>
              <a:rPr lang="en-US" dirty="0"/>
              <a:t>Click to edit Master title style</a:t>
            </a:r>
          </a:p>
        </p:txBody>
      </p:sp>
      <p:sp>
        <p:nvSpPr>
          <p:cNvPr id="16" name="Text Placeholder 15"/>
          <p:cNvSpPr>
            <a:spLocks noGrp="1"/>
          </p:cNvSpPr>
          <p:nvPr userDrawn="1">
            <p:ph type="body" idx="1"/>
          </p:nvPr>
        </p:nvSpPr>
        <p:spPr>
          <a:xfrm>
            <a:off x="654051" y="3021384"/>
            <a:ext cx="10515600" cy="1544478"/>
          </a:xfrm>
          <a:prstGeom prst="rect">
            <a:avLst/>
          </a:prstGeom>
        </p:spPr>
        <p:txBody>
          <a:bodyPr vert="horz" lIns="91440" tIns="45720" rIns="91440" bIns="45720" rtlCol="0">
            <a:normAutofit/>
          </a:bodyPr>
          <a:lstStyle/>
          <a:p>
            <a:pPr lvl="0"/>
            <a:r>
              <a:rPr lang="en-US" dirty="0"/>
              <a:t>Click to edit Master text styles</a:t>
            </a:r>
          </a:p>
        </p:txBody>
      </p:sp>
      <p:pic>
        <p:nvPicPr>
          <p:cNvPr id="3" name="Picture 2"/>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8955856" y="5707380"/>
            <a:ext cx="3135085" cy="617220"/>
          </a:xfrm>
          <a:prstGeom prst="rect">
            <a:avLst/>
          </a:prstGeom>
          <a:solidFill>
            <a:srgbClr val="B0B0B0"/>
          </a:solidFill>
        </p:spPr>
      </p:pic>
      <p:pic>
        <p:nvPicPr>
          <p:cNvPr id="21" name="Picture 2" descr="The Portsmouth Naval Shipyard in Maine is one of several military sites at risk from sea level rise, at new report warns. Credit: U.S. Navy">
            <a:extLst>
              <a:ext uri="{FF2B5EF4-FFF2-40B4-BE49-F238E27FC236}">
                <a16:creationId xmlns:a16="http://schemas.microsoft.com/office/drawing/2014/main" id="{19F5A42E-E463-684F-8A1B-6262129D74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7540" y="304800"/>
            <a:ext cx="4743637" cy="2330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cture containing outdoor, grass, standing, water&#10;&#10;Description automatically generated">
            <a:extLst>
              <a:ext uri="{FF2B5EF4-FFF2-40B4-BE49-F238E27FC236}">
                <a16:creationId xmlns:a16="http://schemas.microsoft.com/office/drawing/2014/main" id="{9EDC1C19-0803-A348-8502-690C268F674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010400" y="2972562"/>
            <a:ext cx="4572101" cy="3055478"/>
          </a:xfrm>
          <a:prstGeom prst="rect">
            <a:avLst/>
          </a:prstGeom>
        </p:spPr>
      </p:pic>
      <p:pic>
        <p:nvPicPr>
          <p:cNvPr id="24" name="Picture 23">
            <a:extLst>
              <a:ext uri="{FF2B5EF4-FFF2-40B4-BE49-F238E27FC236}">
                <a16:creationId xmlns:a16="http://schemas.microsoft.com/office/drawing/2014/main" id="{E0D394AD-9339-174D-8232-D6641B95C25E}"/>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7292871" y="2209801"/>
            <a:ext cx="4238308" cy="1752600"/>
          </a:xfrm>
          <a:prstGeom prst="rect">
            <a:avLst/>
          </a:prstGeom>
          <a:ln w="38100">
            <a:solidFill>
              <a:schemeClr val="bg1">
                <a:alpha val="50000"/>
              </a:schemeClr>
            </a:solidFill>
          </a:ln>
        </p:spPr>
      </p:pic>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5" y="284"/>
            <a:ext cx="12192505" cy="6858000"/>
          </a:xfrm>
          <a:prstGeom prst="rect">
            <a:avLst/>
          </a:prstGeom>
        </p:spPr>
      </p:pic>
    </p:spTree>
    <p:extLst>
      <p:ext uri="{BB962C8B-B14F-4D97-AF65-F5344CB8AC3E}">
        <p14:creationId xmlns:p14="http://schemas.microsoft.com/office/powerpoint/2010/main" val="2742346070"/>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defTabSz="685800" rtl="0" eaLnBrk="1" latinLnBrk="0" hangingPunct="1">
        <a:lnSpc>
          <a:spcPct val="100000"/>
        </a:lnSpc>
        <a:spcBef>
          <a:spcPct val="0"/>
        </a:spcBef>
        <a:buNone/>
        <a:tabLst>
          <a:tab pos="860425" algn="l"/>
        </a:tabLst>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0"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ounded Rectangle 10"/>
          <p:cNvSpPr/>
          <p:nvPr userDrawn="1"/>
        </p:nvSpPr>
        <p:spPr>
          <a:xfrm>
            <a:off x="182883" y="217310"/>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87050" y="6490266"/>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pic>
        <p:nvPicPr>
          <p:cNvPr id="1033" name="Picture 6"/>
          <p:cNvPicPr>
            <a:picLocks noChangeAspect="1"/>
          </p:cNvPicPr>
          <p:nvPr/>
        </p:nvPicPr>
        <p:blipFill>
          <a:blip r:embed="rId11"/>
          <a:srcRect/>
          <a:stretch>
            <a:fillRect/>
          </a:stretch>
        </p:blipFill>
        <p:spPr bwMode="auto">
          <a:xfrm>
            <a:off x="6079067" y="3416317"/>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9" y="6286512"/>
            <a:ext cx="11351964"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8" name="TextBox 17"/>
          <p:cNvSpPr txBox="1"/>
          <p:nvPr userDrawn="1"/>
        </p:nvSpPr>
        <p:spPr>
          <a:xfrm>
            <a:off x="-6773" y="658355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5066773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EAFAA-A90C-4D31-9752-2ED09D97C63A}" type="slidenum">
              <a:rPr lang="en-US" smtClean="0"/>
              <a:pPr/>
              <a:t>‹#›</a:t>
            </a:fld>
            <a:endParaRPr lang="en-US" dirty="0"/>
          </a:p>
        </p:txBody>
      </p:sp>
      <p:pic>
        <p:nvPicPr>
          <p:cNvPr id="7" name="Picture 6">
            <a:extLst>
              <a:ext uri="{FF2B5EF4-FFF2-40B4-BE49-F238E27FC236}">
                <a16:creationId xmlns:a16="http://schemas.microsoft.com/office/drawing/2014/main" id="{EE1E314F-AE6C-CE65-3335-C14B53292EE8}"/>
              </a:ext>
            </a:extLst>
          </p:cNvPr>
          <p:cNvPicPr>
            <a:picLocks noChangeAspect="1"/>
          </p:cNvPicPr>
          <p:nvPr userDrawn="1"/>
        </p:nvPicPr>
        <p:blipFill>
          <a:blip r:embed="rId14"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ounded Rectangle 7">
            <a:extLst>
              <a:ext uri="{FF2B5EF4-FFF2-40B4-BE49-F238E27FC236}">
                <a16:creationId xmlns:a16="http://schemas.microsoft.com/office/drawing/2014/main" id="{0884B050-94B2-2B05-D73D-8C8E4A973BAB}"/>
              </a:ext>
            </a:extLst>
          </p:cNvPr>
          <p:cNvSpPr/>
          <p:nvPr userDrawn="1"/>
        </p:nvSpPr>
        <p:spPr>
          <a:xfrm>
            <a:off x="182883" y="217310"/>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9" name="Straight Connector 8">
            <a:extLst>
              <a:ext uri="{FF2B5EF4-FFF2-40B4-BE49-F238E27FC236}">
                <a16:creationId xmlns:a16="http://schemas.microsoft.com/office/drawing/2014/main" id="{4473506D-7EF1-98BB-DD13-414506FF57B2}"/>
              </a:ext>
            </a:extLst>
          </p:cNvPr>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8401CB-ADF8-506D-3F1A-BD6AA975A038}"/>
              </a:ext>
            </a:extLst>
          </p:cNvPr>
          <p:cNvSpPr txBox="1"/>
          <p:nvPr userDrawn="1"/>
        </p:nvSpPr>
        <p:spPr>
          <a:xfrm>
            <a:off x="413319" y="6286512"/>
            <a:ext cx="11351964" cy="307777"/>
          </a:xfrm>
          <a:prstGeom prst="rect">
            <a:avLst/>
          </a:prstGeom>
          <a:noFill/>
        </p:spPr>
        <p:txBody>
          <a:bodyPr wrap="square" rtlCol="0">
            <a:spAutoFit/>
          </a:bodyPr>
          <a:lstStyle/>
          <a:p>
            <a:pPr algn="ctr"/>
            <a:r>
              <a:rPr lang="en-US" sz="1400" dirty="0">
                <a:solidFill>
                  <a:prstClr val="black"/>
                </a:solidFill>
                <a:latin typeface="Arial" pitchFamily="34" charset="0"/>
                <a:ea typeface="ＭＳ Ｐゴシック" pitchFamily="34" charset="-128"/>
              </a:rPr>
              <a:t>US Army Corps of Engineers  </a:t>
            </a:r>
            <a:r>
              <a:rPr lang="en-US" sz="1400" dirty="0">
                <a:solidFill>
                  <a:prstClr val="black"/>
                </a:solidFill>
                <a:latin typeface="Arial" pitchFamily="34" charset="0"/>
                <a:ea typeface="ＭＳ Ｐゴシック" pitchFamily="34" charset="-128"/>
                <a:sym typeface="Symbol" panose="05050102010706020507" pitchFamily="18" charset="2"/>
              </a:rPr>
              <a:t></a:t>
            </a:r>
            <a:r>
              <a:rPr lang="en-US" sz="1400" dirty="0">
                <a:solidFill>
                  <a:prstClr val="black"/>
                </a:solidFill>
                <a:latin typeface="Arial" pitchFamily="34" charset="0"/>
                <a:ea typeface="ＭＳ Ｐゴシック" pitchFamily="34" charset="-128"/>
              </a:rPr>
              <a:t>   Engineer Research and Development Center</a:t>
            </a:r>
          </a:p>
        </p:txBody>
      </p:sp>
      <p:sp>
        <p:nvSpPr>
          <p:cNvPr id="11" name="TextBox 10">
            <a:extLst>
              <a:ext uri="{FF2B5EF4-FFF2-40B4-BE49-F238E27FC236}">
                <a16:creationId xmlns:a16="http://schemas.microsoft.com/office/drawing/2014/main" id="{662F27B1-36F5-98B7-41FB-76A41FC8021C}"/>
              </a:ext>
            </a:extLst>
          </p:cNvPr>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
        <p:nvSpPr>
          <p:cNvPr id="12" name="TextBox 11">
            <a:extLst>
              <a:ext uri="{FF2B5EF4-FFF2-40B4-BE49-F238E27FC236}">
                <a16:creationId xmlns:a16="http://schemas.microsoft.com/office/drawing/2014/main" id="{EE743BAB-4B12-0BD3-C8DF-579F28E22400}"/>
              </a:ext>
            </a:extLst>
          </p:cNvPr>
          <p:cNvSpPr txBox="1"/>
          <p:nvPr userDrawn="1"/>
        </p:nvSpPr>
        <p:spPr>
          <a:xfrm>
            <a:off x="-6773" y="6583550"/>
            <a:ext cx="12192000" cy="246221"/>
          </a:xfrm>
          <a:prstGeom prst="rect">
            <a:avLst/>
          </a:prstGeom>
          <a:noFill/>
        </p:spPr>
        <p:txBody>
          <a:bodyPr wrap="square" rtlCol="0">
            <a:spAutoFit/>
          </a:bodyPr>
          <a:lstStyle/>
          <a:p>
            <a:pPr algn="ctr"/>
            <a:r>
              <a:rPr lang="en-US" sz="1000" b="1" dirty="0">
                <a:solidFill>
                  <a:srgbClr val="EBEBEB">
                    <a:lumMod val="50000"/>
                  </a:srgbClr>
                </a:solidFill>
                <a:latin typeface="Arial" pitchFamily="34" charset="0"/>
                <a:ea typeface="ＭＳ Ｐゴシック" pitchFamily="34" charset="-128"/>
              </a:rPr>
              <a:t>UNCLASSIFIED</a:t>
            </a:r>
          </a:p>
        </p:txBody>
      </p:sp>
    </p:spTree>
    <p:extLst>
      <p:ext uri="{BB962C8B-B14F-4D97-AF65-F5344CB8AC3E}">
        <p14:creationId xmlns:p14="http://schemas.microsoft.com/office/powerpoint/2010/main" val="63632315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C8C8C8"/>
        </a:solidFill>
        <a:effectLst/>
      </p:bgPr>
    </p:bg>
    <p:spTree>
      <p:nvGrpSpPr>
        <p:cNvPr id="1" name=""/>
        <p:cNvGrpSpPr/>
        <p:nvPr/>
      </p:nvGrpSpPr>
      <p:grpSpPr>
        <a:xfrm>
          <a:off x="0" y="0"/>
          <a:ext cx="0" cy="0"/>
          <a:chOff x="0" y="0"/>
          <a:chExt cx="0" cy="0"/>
        </a:xfrm>
      </p:grpSpPr>
      <p:sp>
        <p:nvSpPr>
          <p:cNvPr id="11" name="Rounded Rectangle 10"/>
          <p:cNvSpPr/>
          <p:nvPr userDrawn="1"/>
        </p:nvSpPr>
        <p:spPr>
          <a:xfrm>
            <a:off x="67733" y="38101"/>
            <a:ext cx="12058651" cy="6791325"/>
          </a:xfrm>
          <a:prstGeom prst="roundRect">
            <a:avLst>
              <a:gd name="adj" fmla="val 2258"/>
            </a:avLst>
          </a:prstGeom>
          <a:solidFill>
            <a:srgbClr val="FFFFFF"/>
          </a:solidFill>
          <a:ln w="57150">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r" eaLnBrk="1" fontAlgn="auto" hangingPunct="1">
              <a:spcBef>
                <a:spcPts val="0"/>
              </a:spcBef>
              <a:spcAft>
                <a:spcPts val="0"/>
              </a:spcAft>
              <a:defRPr/>
            </a:pPr>
            <a:endParaRPr lang="en-US" sz="1000" dirty="0"/>
          </a:p>
        </p:txBody>
      </p:sp>
      <p:sp>
        <p:nvSpPr>
          <p:cNvPr id="1028" name="Title Placeholder 1"/>
          <p:cNvSpPr>
            <a:spLocks noGrp="1"/>
          </p:cNvSpPr>
          <p:nvPr>
            <p:ph type="title"/>
          </p:nvPr>
        </p:nvSpPr>
        <p:spPr bwMode="auto">
          <a:xfrm>
            <a:off x="986367" y="152401"/>
            <a:ext cx="101854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Text Placeholder 2"/>
          <p:cNvSpPr>
            <a:spLocks noGrp="1"/>
          </p:cNvSpPr>
          <p:nvPr>
            <p:ph type="body" idx="1"/>
          </p:nvPr>
        </p:nvSpPr>
        <p:spPr bwMode="auto">
          <a:xfrm>
            <a:off x="266700" y="1028700"/>
            <a:ext cx="116586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en-US"/>
          </a:p>
        </p:txBody>
      </p:sp>
      <p:pic>
        <p:nvPicPr>
          <p:cNvPr id="1030"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79067" y="3416301"/>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67018" y="333376"/>
            <a:ext cx="72813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3"/>
          </p:nvPr>
        </p:nvSpPr>
        <p:spPr>
          <a:xfrm>
            <a:off x="277284" y="6640513"/>
            <a:ext cx="4114800" cy="182562"/>
          </a:xfrm>
          <a:prstGeom prst="rect">
            <a:avLst/>
          </a:prstGeom>
        </p:spPr>
        <p:txBody>
          <a:bodyPr vert="horz" lIns="91440" tIns="45720" rIns="91440" bIns="45720" rtlCol="0" anchor="ctr"/>
          <a:lstStyle>
            <a:lvl1pPr algn="l" eaLnBrk="1" fontAlgn="auto" hangingPunct="1">
              <a:spcBef>
                <a:spcPts val="0"/>
              </a:spcBef>
              <a:spcAft>
                <a:spcPts val="0"/>
              </a:spcAft>
              <a:defRPr sz="450">
                <a:solidFill>
                  <a:schemeClr val="tx1">
                    <a:tint val="75000"/>
                  </a:schemeClr>
                </a:solidFill>
                <a:latin typeface="+mn-lt"/>
              </a:defRPr>
            </a:lvl1pPr>
          </a:lstStyle>
          <a:p>
            <a:pPr>
              <a:defRPr/>
            </a:pPr>
            <a:endParaRPr lang="en-US"/>
          </a:p>
        </p:txBody>
      </p:sp>
      <p:sp>
        <p:nvSpPr>
          <p:cNvPr id="7" name="Date Placeholder 6"/>
          <p:cNvSpPr>
            <a:spLocks noGrp="1"/>
          </p:cNvSpPr>
          <p:nvPr>
            <p:ph type="dt" sz="half" idx="2"/>
          </p:nvPr>
        </p:nvSpPr>
        <p:spPr>
          <a:xfrm>
            <a:off x="9182100" y="6640513"/>
            <a:ext cx="2743200" cy="182562"/>
          </a:xfrm>
          <a:prstGeom prst="rect">
            <a:avLst/>
          </a:prstGeom>
        </p:spPr>
        <p:txBody>
          <a:bodyPr vert="horz" lIns="91440" tIns="45720" rIns="91440" bIns="45720" rtlCol="0" anchor="ctr"/>
          <a:lstStyle>
            <a:lvl1pPr algn="r" eaLnBrk="1" fontAlgn="auto" hangingPunct="1">
              <a:spcBef>
                <a:spcPts val="0"/>
              </a:spcBef>
              <a:spcAft>
                <a:spcPts val="0"/>
              </a:spcAft>
              <a:defRPr sz="506">
                <a:solidFill>
                  <a:schemeClr val="tx1">
                    <a:tint val="75000"/>
                  </a:schemeClr>
                </a:solidFill>
                <a:latin typeface="+mn-lt"/>
              </a:defRPr>
            </a:lvl1pPr>
          </a:lstStyle>
          <a:p>
            <a:pPr>
              <a:defRPr/>
            </a:pPr>
            <a:endParaRPr lang="en-US"/>
          </a:p>
        </p:txBody>
      </p:sp>
    </p:spTree>
    <p:extLst>
      <p:ext uri="{BB962C8B-B14F-4D97-AF65-F5344CB8AC3E}">
        <p14:creationId xmlns:p14="http://schemas.microsoft.com/office/powerpoint/2010/main" val="4181977410"/>
      </p:ext>
    </p:extLst>
  </p:cSld>
  <p:clrMap bg1="lt1" tx1="dk1" bg2="lt2" tx2="dk2" accent1="accent1" accent2="accent2" accent3="accent3" accent4="accent4" accent5="accent5" accent6="accent6" hlink="hlink" folHlink="folHlink"/>
  <p:hf sldNum="0" hdr="0" ftr="0" dt="0"/>
  <p:txStyles>
    <p:titleStyle>
      <a:lvl1pPr algn="ctr" rtl="0" eaLnBrk="0" fontAlgn="base" hangingPunct="0">
        <a:spcBef>
          <a:spcPct val="0"/>
        </a:spcBef>
        <a:spcAft>
          <a:spcPct val="0"/>
        </a:spcAft>
        <a:defRPr sz="2800" b="1" kern="1200">
          <a:solidFill>
            <a:srgbClr val="404040"/>
          </a:solidFill>
          <a:latin typeface="Arial" pitchFamily="34" charset="0"/>
          <a:ea typeface="ＭＳ Ｐゴシック" charset="0"/>
          <a:cs typeface="Arial" pitchFamily="34" charset="0"/>
        </a:defRPr>
      </a:lvl1pPr>
      <a:lvl2pPr algn="ctr" rtl="0" eaLnBrk="0" fontAlgn="base" hangingPunct="0">
        <a:spcBef>
          <a:spcPct val="0"/>
        </a:spcBef>
        <a:spcAft>
          <a:spcPct val="0"/>
        </a:spcAft>
        <a:defRPr sz="2800" b="1">
          <a:solidFill>
            <a:srgbClr val="404040"/>
          </a:solidFill>
          <a:latin typeface="Arial" charset="0"/>
          <a:ea typeface="ＭＳ Ｐゴシック" charset="0"/>
          <a:cs typeface="Arial" charset="0"/>
        </a:defRPr>
      </a:lvl2pPr>
      <a:lvl3pPr algn="ctr" rtl="0" eaLnBrk="0" fontAlgn="base" hangingPunct="0">
        <a:spcBef>
          <a:spcPct val="0"/>
        </a:spcBef>
        <a:spcAft>
          <a:spcPct val="0"/>
        </a:spcAft>
        <a:defRPr sz="2800" b="1">
          <a:solidFill>
            <a:srgbClr val="404040"/>
          </a:solidFill>
          <a:latin typeface="Arial" charset="0"/>
          <a:ea typeface="ＭＳ Ｐゴシック" charset="0"/>
          <a:cs typeface="Arial" charset="0"/>
        </a:defRPr>
      </a:lvl3pPr>
      <a:lvl4pPr algn="ctr" rtl="0" eaLnBrk="0" fontAlgn="base" hangingPunct="0">
        <a:spcBef>
          <a:spcPct val="0"/>
        </a:spcBef>
        <a:spcAft>
          <a:spcPct val="0"/>
        </a:spcAft>
        <a:defRPr sz="2800" b="1">
          <a:solidFill>
            <a:srgbClr val="404040"/>
          </a:solidFill>
          <a:latin typeface="Arial" charset="0"/>
          <a:ea typeface="ＭＳ Ｐゴシック" charset="0"/>
          <a:cs typeface="Arial" charset="0"/>
        </a:defRPr>
      </a:lvl4pPr>
      <a:lvl5pPr algn="ctr" rtl="0" eaLnBrk="0" fontAlgn="base" hangingPunct="0">
        <a:spcBef>
          <a:spcPct val="0"/>
        </a:spcBef>
        <a:spcAft>
          <a:spcPct val="0"/>
        </a:spcAft>
        <a:defRPr sz="2800" b="1">
          <a:solidFill>
            <a:srgbClr val="404040"/>
          </a:solidFill>
          <a:latin typeface="Arial" charset="0"/>
          <a:ea typeface="ＭＳ Ｐゴシック" charset="0"/>
          <a:cs typeface="Arial" charset="0"/>
        </a:defRPr>
      </a:lvl5pPr>
      <a:lvl6pPr marL="144661" algn="l" rtl="0" eaLnBrk="1" fontAlgn="base" hangingPunct="1">
        <a:spcBef>
          <a:spcPct val="0"/>
        </a:spcBef>
        <a:spcAft>
          <a:spcPct val="0"/>
        </a:spcAft>
        <a:defRPr sz="1392">
          <a:solidFill>
            <a:schemeClr val="tx1"/>
          </a:solidFill>
          <a:latin typeface="Arial" charset="0"/>
          <a:cs typeface="Arial" charset="0"/>
        </a:defRPr>
      </a:lvl6pPr>
      <a:lvl7pPr marL="289322" algn="l" rtl="0" eaLnBrk="1" fontAlgn="base" hangingPunct="1">
        <a:spcBef>
          <a:spcPct val="0"/>
        </a:spcBef>
        <a:spcAft>
          <a:spcPct val="0"/>
        </a:spcAft>
        <a:defRPr sz="1392">
          <a:solidFill>
            <a:schemeClr val="tx1"/>
          </a:solidFill>
          <a:latin typeface="Arial" charset="0"/>
          <a:cs typeface="Arial" charset="0"/>
        </a:defRPr>
      </a:lvl7pPr>
      <a:lvl8pPr marL="433983" algn="l" rtl="0" eaLnBrk="1" fontAlgn="base" hangingPunct="1">
        <a:spcBef>
          <a:spcPct val="0"/>
        </a:spcBef>
        <a:spcAft>
          <a:spcPct val="0"/>
        </a:spcAft>
        <a:defRPr sz="1392">
          <a:solidFill>
            <a:schemeClr val="tx1"/>
          </a:solidFill>
          <a:latin typeface="Arial" charset="0"/>
          <a:cs typeface="Arial" charset="0"/>
        </a:defRPr>
      </a:lvl8pPr>
      <a:lvl9pPr marL="578644" algn="l" rtl="0" eaLnBrk="1" fontAlgn="base" hangingPunct="1">
        <a:spcBef>
          <a:spcPct val="0"/>
        </a:spcBef>
        <a:spcAft>
          <a:spcPct val="0"/>
        </a:spcAft>
        <a:defRPr sz="1392">
          <a:solidFill>
            <a:schemeClr val="tx1"/>
          </a:solidFill>
          <a:latin typeface="Arial" charset="0"/>
          <a:cs typeface="Arial" charset="0"/>
        </a:defRPr>
      </a:lvl9pPr>
    </p:titleStyle>
    <p:bodyStyle>
      <a:lvl1pPr algn="l" rtl="0" eaLnBrk="0" fontAlgn="base" hangingPunct="0">
        <a:spcBef>
          <a:spcPct val="0"/>
        </a:spcBef>
        <a:spcAft>
          <a:spcPct val="0"/>
        </a:spcAft>
        <a:buFont typeface="Arial" panose="020B0604020202020204" pitchFamily="34" charset="0"/>
        <a:defRPr sz="1100" kern="1200">
          <a:solidFill>
            <a:srgbClr val="404040"/>
          </a:solidFill>
          <a:latin typeface="Arial" pitchFamily="34" charset="0"/>
          <a:ea typeface="ＭＳ Ｐゴシック" charset="0"/>
          <a:cs typeface="Arial" pitchFamily="34" charset="0"/>
        </a:defRPr>
      </a:lvl1pPr>
      <a:lvl2pPr marL="127000" indent="-127000" algn="l" rtl="0" eaLnBrk="0" fontAlgn="base" hangingPunct="0">
        <a:spcBef>
          <a:spcPct val="0"/>
        </a:spcBef>
        <a:spcAft>
          <a:spcPct val="0"/>
        </a:spcAft>
        <a:buFont typeface="Arial" panose="020B0604020202020204" pitchFamily="34" charset="0"/>
        <a:buChar char="–"/>
        <a:defRPr sz="1100" kern="1200">
          <a:solidFill>
            <a:srgbClr val="404040"/>
          </a:solidFill>
          <a:latin typeface="Arial" pitchFamily="34" charset="0"/>
          <a:ea typeface="Arial" charset="0"/>
          <a:cs typeface="Arial" pitchFamily="34" charset="0"/>
        </a:defRPr>
      </a:lvl2pPr>
      <a:lvl3pPr marL="258763" indent="-131763" algn="l" rtl="0" eaLnBrk="0" fontAlgn="base" hangingPunct="0">
        <a:spcBef>
          <a:spcPct val="0"/>
        </a:spcBef>
        <a:spcAft>
          <a:spcPct val="0"/>
        </a:spcAft>
        <a:buFont typeface="Arial" panose="020B0604020202020204" pitchFamily="34" charset="0"/>
        <a:buChar char="•"/>
        <a:defRPr sz="800" kern="1200">
          <a:solidFill>
            <a:srgbClr val="404040"/>
          </a:solidFill>
          <a:latin typeface="Arial" pitchFamily="34" charset="0"/>
          <a:ea typeface="Arial" charset="0"/>
          <a:cs typeface="Arial" pitchFamily="34" charset="0"/>
        </a:defRPr>
      </a:lvl3pPr>
      <a:lvl4pPr marL="385763" indent="-125413" algn="l" rtl="0" eaLnBrk="0" fontAlgn="base" hangingPunct="0">
        <a:spcBef>
          <a:spcPct val="0"/>
        </a:spcBef>
        <a:spcAft>
          <a:spcPct val="0"/>
        </a:spcAft>
        <a:buFont typeface="Arial" panose="020B0604020202020204" pitchFamily="34" charset="0"/>
        <a:buChar char="–"/>
        <a:defRPr sz="800" kern="1200">
          <a:solidFill>
            <a:srgbClr val="404040"/>
          </a:solidFill>
          <a:latin typeface="Arial" pitchFamily="34" charset="0"/>
          <a:ea typeface="Arial" charset="0"/>
          <a:cs typeface="Arial" pitchFamily="34" charset="0"/>
        </a:defRPr>
      </a:lvl4pPr>
      <a:lvl5pPr marL="514350" indent="-127000" algn="l" rtl="0" eaLnBrk="0" fontAlgn="base" hangingPunct="0">
        <a:spcBef>
          <a:spcPct val="0"/>
        </a:spcBef>
        <a:spcAft>
          <a:spcPct val="0"/>
        </a:spcAft>
        <a:buFont typeface="Arial" panose="020B0604020202020204" pitchFamily="34" charset="0"/>
        <a:buChar char="»"/>
        <a:defRPr sz="800" kern="1200">
          <a:solidFill>
            <a:srgbClr val="404040"/>
          </a:solidFill>
          <a:latin typeface="Arial" pitchFamily="34" charset="0"/>
          <a:ea typeface="Arial" charset="0"/>
          <a:cs typeface="Arial" pitchFamily="34" charset="0"/>
        </a:defRPr>
      </a:lvl5pPr>
      <a:lvl6pPr marL="795635" indent="-72331" algn="l" defTabSz="289322" rtl="0" eaLnBrk="1" latinLnBrk="0" hangingPunct="1">
        <a:spcBef>
          <a:spcPct val="20000"/>
        </a:spcBef>
        <a:buFont typeface="Arial" pitchFamily="34" charset="0"/>
        <a:buChar char="•"/>
        <a:defRPr sz="633" kern="1200">
          <a:solidFill>
            <a:schemeClr val="tx1"/>
          </a:solidFill>
          <a:latin typeface="+mn-lt"/>
          <a:ea typeface="+mn-ea"/>
          <a:cs typeface="+mn-cs"/>
        </a:defRPr>
      </a:lvl6pPr>
      <a:lvl7pPr marL="940297" indent="-72331" algn="l" defTabSz="289322" rtl="0" eaLnBrk="1" latinLnBrk="0" hangingPunct="1">
        <a:spcBef>
          <a:spcPct val="20000"/>
        </a:spcBef>
        <a:buFont typeface="Arial" pitchFamily="34" charset="0"/>
        <a:buChar char="•"/>
        <a:defRPr sz="633" kern="1200">
          <a:solidFill>
            <a:schemeClr val="tx1"/>
          </a:solidFill>
          <a:latin typeface="+mn-lt"/>
          <a:ea typeface="+mn-ea"/>
          <a:cs typeface="+mn-cs"/>
        </a:defRPr>
      </a:lvl7pPr>
      <a:lvl8pPr marL="1084958" indent="-72331" algn="l" defTabSz="289322" rtl="0" eaLnBrk="1" latinLnBrk="0" hangingPunct="1">
        <a:spcBef>
          <a:spcPct val="20000"/>
        </a:spcBef>
        <a:buFont typeface="Arial" pitchFamily="34" charset="0"/>
        <a:buChar char="•"/>
        <a:defRPr sz="633" kern="1200">
          <a:solidFill>
            <a:schemeClr val="tx1"/>
          </a:solidFill>
          <a:latin typeface="+mn-lt"/>
          <a:ea typeface="+mn-ea"/>
          <a:cs typeface="+mn-cs"/>
        </a:defRPr>
      </a:lvl8pPr>
      <a:lvl9pPr marL="1229618" indent="-72331" algn="l" defTabSz="289322" rtl="0" eaLnBrk="1" latinLnBrk="0" hangingPunct="1">
        <a:spcBef>
          <a:spcPct val="20000"/>
        </a:spcBef>
        <a:buFont typeface="Arial" pitchFamily="34" charset="0"/>
        <a:buChar char="•"/>
        <a:defRPr sz="633" kern="1200">
          <a:solidFill>
            <a:schemeClr val="tx1"/>
          </a:solidFill>
          <a:latin typeface="+mn-lt"/>
          <a:ea typeface="+mn-ea"/>
          <a:cs typeface="+mn-cs"/>
        </a:defRPr>
      </a:lvl9pPr>
    </p:bodyStyle>
    <p:otherStyle>
      <a:defPPr>
        <a:defRPr lang="en-US"/>
      </a:defPPr>
      <a:lvl1pPr marL="0" algn="l" defTabSz="289322" rtl="0" eaLnBrk="1" latinLnBrk="0" hangingPunct="1">
        <a:defRPr sz="570" kern="1200">
          <a:solidFill>
            <a:schemeClr val="tx1"/>
          </a:solidFill>
          <a:latin typeface="+mn-lt"/>
          <a:ea typeface="+mn-ea"/>
          <a:cs typeface="+mn-cs"/>
        </a:defRPr>
      </a:lvl1pPr>
      <a:lvl2pPr marL="144661" algn="l" defTabSz="289322" rtl="0" eaLnBrk="1" latinLnBrk="0" hangingPunct="1">
        <a:defRPr sz="570" kern="1200">
          <a:solidFill>
            <a:schemeClr val="tx1"/>
          </a:solidFill>
          <a:latin typeface="+mn-lt"/>
          <a:ea typeface="+mn-ea"/>
          <a:cs typeface="+mn-cs"/>
        </a:defRPr>
      </a:lvl2pPr>
      <a:lvl3pPr marL="289322" algn="l" defTabSz="289322" rtl="0" eaLnBrk="1" latinLnBrk="0" hangingPunct="1">
        <a:defRPr sz="570" kern="1200">
          <a:solidFill>
            <a:schemeClr val="tx1"/>
          </a:solidFill>
          <a:latin typeface="+mn-lt"/>
          <a:ea typeface="+mn-ea"/>
          <a:cs typeface="+mn-cs"/>
        </a:defRPr>
      </a:lvl3pPr>
      <a:lvl4pPr marL="433983" algn="l" defTabSz="289322" rtl="0" eaLnBrk="1" latinLnBrk="0" hangingPunct="1">
        <a:defRPr sz="570" kern="1200">
          <a:solidFill>
            <a:schemeClr val="tx1"/>
          </a:solidFill>
          <a:latin typeface="+mn-lt"/>
          <a:ea typeface="+mn-ea"/>
          <a:cs typeface="+mn-cs"/>
        </a:defRPr>
      </a:lvl4pPr>
      <a:lvl5pPr marL="578644" algn="l" defTabSz="289322" rtl="0" eaLnBrk="1" latinLnBrk="0" hangingPunct="1">
        <a:defRPr sz="570" kern="1200">
          <a:solidFill>
            <a:schemeClr val="tx1"/>
          </a:solidFill>
          <a:latin typeface="+mn-lt"/>
          <a:ea typeface="+mn-ea"/>
          <a:cs typeface="+mn-cs"/>
        </a:defRPr>
      </a:lvl5pPr>
      <a:lvl6pPr marL="723305" algn="l" defTabSz="289322" rtl="0" eaLnBrk="1" latinLnBrk="0" hangingPunct="1">
        <a:defRPr sz="570" kern="1200">
          <a:solidFill>
            <a:schemeClr val="tx1"/>
          </a:solidFill>
          <a:latin typeface="+mn-lt"/>
          <a:ea typeface="+mn-ea"/>
          <a:cs typeface="+mn-cs"/>
        </a:defRPr>
      </a:lvl6pPr>
      <a:lvl7pPr marL="867966" algn="l" defTabSz="289322" rtl="0" eaLnBrk="1" latinLnBrk="0" hangingPunct="1">
        <a:defRPr sz="570" kern="1200">
          <a:solidFill>
            <a:schemeClr val="tx1"/>
          </a:solidFill>
          <a:latin typeface="+mn-lt"/>
          <a:ea typeface="+mn-ea"/>
          <a:cs typeface="+mn-cs"/>
        </a:defRPr>
      </a:lvl7pPr>
      <a:lvl8pPr marL="1012627" algn="l" defTabSz="289322" rtl="0" eaLnBrk="1" latinLnBrk="0" hangingPunct="1">
        <a:defRPr sz="570" kern="1200">
          <a:solidFill>
            <a:schemeClr val="tx1"/>
          </a:solidFill>
          <a:latin typeface="+mn-lt"/>
          <a:ea typeface="+mn-ea"/>
          <a:cs typeface="+mn-cs"/>
        </a:defRPr>
      </a:lvl8pPr>
      <a:lvl9pPr marL="1157288" algn="l" defTabSz="289322" rtl="0" eaLnBrk="1" latinLnBrk="0" hangingPunct="1">
        <a:defRPr sz="5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44.jpeg"/><Relationship Id="rId4" Type="http://schemas.openxmlformats.org/officeDocument/2006/relationships/image" Target="../media/image43.tiff"/></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gif"/><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8.gif"/><Relationship Id="rId3" Type="http://schemas.openxmlformats.org/officeDocument/2006/relationships/image" Target="../media/image51.png"/><Relationship Id="rId7" Type="http://schemas.openxmlformats.org/officeDocument/2006/relationships/image" Target="../media/image57.gif"/><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53.gif"/><Relationship Id="rId5" Type="http://schemas.openxmlformats.org/officeDocument/2006/relationships/image" Target="../media/image56.gif"/><Relationship Id="rId4" Type="http://schemas.openxmlformats.org/officeDocument/2006/relationships/image" Target="../media/image52.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 Id="rId5" Type="http://schemas.openxmlformats.org/officeDocument/2006/relationships/image" Target="../media/image16.jpe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31.jp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762000" y="1752600"/>
            <a:ext cx="6477000" cy="3416320"/>
          </a:xfrm>
          <a:solidFill>
            <a:schemeClr val="bg1">
              <a:alpha val="0"/>
            </a:schemeClr>
          </a:solidFill>
        </p:spPr>
        <p:txBody>
          <a:bodyPr wrap="square">
            <a:spAutoFit/>
          </a:bodyPr>
          <a:lstStyle/>
          <a:p>
            <a:pPr>
              <a:lnSpc>
                <a:spcPct val="100000"/>
              </a:lnSpc>
              <a:spcBef>
                <a:spcPts val="0"/>
              </a:spcBef>
            </a:pPr>
            <a:r>
              <a:rPr lang="en-US" sz="1800" dirty="0">
                <a:solidFill>
                  <a:schemeClr val="bg1"/>
                </a:solidFill>
              </a:rPr>
              <a:t>Integrated Risk-Based Environmental Modeling of Extreme Coastal Weather Events</a:t>
            </a:r>
          </a:p>
          <a:p>
            <a:pPr>
              <a:lnSpc>
                <a:spcPct val="100000"/>
              </a:lnSpc>
              <a:spcBef>
                <a:spcPts val="0"/>
              </a:spcBef>
            </a:pPr>
            <a:endParaRPr lang="en-US" sz="1800" dirty="0">
              <a:solidFill>
                <a:schemeClr val="bg1"/>
              </a:solidFill>
            </a:endParaRPr>
          </a:p>
          <a:p>
            <a:pPr marL="285750" indent="-285750">
              <a:lnSpc>
                <a:spcPct val="100000"/>
              </a:lnSpc>
              <a:spcBef>
                <a:spcPts val="0"/>
              </a:spcBef>
              <a:buFont typeface="Arial" panose="020B0604020202020204" pitchFamily="34" charset="0"/>
              <a:buChar char="•"/>
            </a:pPr>
            <a:r>
              <a:rPr lang="en-US" sz="1800" b="0" dirty="0">
                <a:solidFill>
                  <a:schemeClr val="bg1"/>
                </a:solidFill>
              </a:rPr>
              <a:t>Dr. Todd Steissberg (ERDC-EL)</a:t>
            </a:r>
          </a:p>
          <a:p>
            <a:pPr marL="285750" indent="-285750">
              <a:lnSpc>
                <a:spcPct val="100000"/>
              </a:lnSpc>
              <a:spcBef>
                <a:spcPts val="0"/>
              </a:spcBef>
              <a:buFont typeface="Arial" panose="020B0604020202020204" pitchFamily="34" charset="0"/>
              <a:buChar char="•"/>
            </a:pPr>
            <a:r>
              <a:rPr lang="en-US" sz="1800" b="0" dirty="0">
                <a:solidFill>
                  <a:schemeClr val="bg1"/>
                </a:solidFill>
              </a:rPr>
              <a:t>Dr. Matt Smith (USACE-IWR)</a:t>
            </a:r>
          </a:p>
          <a:p>
            <a:pPr marL="285750" indent="-285750">
              <a:lnSpc>
                <a:spcPct val="100000"/>
              </a:lnSpc>
              <a:spcBef>
                <a:spcPts val="0"/>
              </a:spcBef>
              <a:buFont typeface="Arial" panose="020B0604020202020204" pitchFamily="34" charset="0"/>
              <a:buChar char="•"/>
            </a:pPr>
            <a:r>
              <a:rPr lang="en-US" sz="1800" b="0" dirty="0">
                <a:solidFill>
                  <a:schemeClr val="bg1"/>
                </a:solidFill>
              </a:rPr>
              <a:t>Ms. Marriah Abellera (USACE-IWR)</a:t>
            </a:r>
          </a:p>
          <a:p>
            <a:pPr marL="285750" indent="-285750">
              <a:lnSpc>
                <a:spcPct val="100000"/>
              </a:lnSpc>
              <a:spcBef>
                <a:spcPts val="0"/>
              </a:spcBef>
              <a:buFont typeface="Arial" panose="020B0604020202020204" pitchFamily="34" charset="0"/>
              <a:buChar char="•"/>
            </a:pPr>
            <a:r>
              <a:rPr lang="en-US" sz="1800" b="0" dirty="0">
                <a:solidFill>
                  <a:srgbClr val="FFC000"/>
                </a:solidFill>
              </a:rPr>
              <a:t>Dr. Jennifer Olszewski (ERDC-EL </a:t>
            </a:r>
            <a:r>
              <a:rPr lang="en-US" sz="1800" b="0" dirty="0">
                <a:solidFill>
                  <a:srgbClr val="FFC000"/>
                </a:solidFill>
                <a:sym typeface="Wingdings" pitchFamily="2" charset="2"/>
              </a:rPr>
              <a:t> USGS</a:t>
            </a:r>
            <a:r>
              <a:rPr lang="en-US" sz="1800" b="0" dirty="0">
                <a:solidFill>
                  <a:srgbClr val="FFC000"/>
                </a:solidFill>
              </a:rPr>
              <a:t>)</a:t>
            </a:r>
          </a:p>
          <a:p>
            <a:pPr marL="285750" indent="-285750">
              <a:lnSpc>
                <a:spcPct val="100000"/>
              </a:lnSpc>
              <a:spcBef>
                <a:spcPts val="0"/>
              </a:spcBef>
              <a:buFont typeface="Arial" panose="020B0604020202020204" pitchFamily="34" charset="0"/>
              <a:buChar char="•"/>
            </a:pPr>
            <a:r>
              <a:rPr lang="en-US" sz="1800" b="0" dirty="0">
                <a:solidFill>
                  <a:srgbClr val="92D050"/>
                </a:solidFill>
              </a:rPr>
              <a:t>Mr. Isaac Mudge (USACE New Orleans District)</a:t>
            </a:r>
          </a:p>
          <a:p>
            <a:pPr marL="285750" indent="-285750">
              <a:lnSpc>
                <a:spcPct val="100000"/>
              </a:lnSpc>
              <a:spcBef>
                <a:spcPts val="0"/>
              </a:spcBef>
              <a:buFont typeface="Arial" panose="020B0604020202020204" pitchFamily="34" charset="0"/>
              <a:buChar char="•"/>
            </a:pPr>
            <a:r>
              <a:rPr lang="en-US" sz="1800" b="0" dirty="0">
                <a:solidFill>
                  <a:srgbClr val="92D050"/>
                </a:solidFill>
              </a:rPr>
              <a:t>Anthony Aufdenkampe (LimnoTech)</a:t>
            </a:r>
          </a:p>
          <a:p>
            <a:pPr marL="285750" indent="-285750">
              <a:lnSpc>
                <a:spcPct val="100000"/>
              </a:lnSpc>
              <a:spcBef>
                <a:spcPts val="0"/>
              </a:spcBef>
              <a:buFont typeface="Arial" panose="020B0604020202020204" pitchFamily="34" charset="0"/>
              <a:buChar char="•"/>
            </a:pPr>
            <a:r>
              <a:rPr lang="en-US" sz="1800" b="0" dirty="0">
                <a:solidFill>
                  <a:srgbClr val="92D050"/>
                </a:solidFill>
              </a:rPr>
              <a:t>Sarah Jordan (LimnoTech)</a:t>
            </a:r>
          </a:p>
          <a:p>
            <a:pPr marL="285750" indent="-285750">
              <a:lnSpc>
                <a:spcPct val="100000"/>
              </a:lnSpc>
              <a:spcBef>
                <a:spcPts val="0"/>
              </a:spcBef>
              <a:buFont typeface="Arial" panose="020B0604020202020204" pitchFamily="34" charset="0"/>
              <a:buChar char="•"/>
            </a:pPr>
            <a:r>
              <a:rPr lang="en-US" sz="1800" b="0" dirty="0">
                <a:solidFill>
                  <a:srgbClr val="92D050"/>
                </a:solidFill>
              </a:rPr>
              <a:t>Jason Rutyna (LimnoTech)</a:t>
            </a:r>
          </a:p>
          <a:p>
            <a:pPr marL="285750" indent="-285750">
              <a:lnSpc>
                <a:spcPct val="100000"/>
              </a:lnSpc>
              <a:spcBef>
                <a:spcPts val="0"/>
              </a:spcBef>
              <a:buFont typeface="Arial" panose="020B0604020202020204" pitchFamily="34" charset="0"/>
              <a:buChar char="•"/>
            </a:pPr>
            <a:r>
              <a:rPr lang="en-US" sz="1800" b="0" dirty="0">
                <a:solidFill>
                  <a:srgbClr val="92D050"/>
                </a:solidFill>
                <a:highlight>
                  <a:srgbClr val="FFFF00"/>
                </a:highlight>
              </a:rPr>
              <a:t>OTHERS?</a:t>
            </a:r>
          </a:p>
        </p:txBody>
      </p:sp>
      <p:sp>
        <p:nvSpPr>
          <p:cNvPr id="2" name="Title 1"/>
          <p:cNvSpPr>
            <a:spLocks noGrp="1"/>
          </p:cNvSpPr>
          <p:nvPr>
            <p:ph type="title"/>
          </p:nvPr>
        </p:nvSpPr>
        <p:spPr>
          <a:xfrm>
            <a:off x="1981201" y="707056"/>
            <a:ext cx="4876799" cy="816944"/>
          </a:xfrm>
        </p:spPr>
        <p:txBody>
          <a:bodyPr>
            <a:normAutofit fontScale="90000"/>
          </a:bodyPr>
          <a:lstStyle/>
          <a:p>
            <a:r>
              <a:rPr lang="en-US" sz="2400" dirty="0">
                <a:latin typeface="Arial"/>
                <a:cs typeface="Arial"/>
              </a:rPr>
              <a:t>Anticipating threats in </a:t>
            </a:r>
            <a:br>
              <a:rPr lang="en-US" sz="2400" dirty="0"/>
            </a:br>
            <a:r>
              <a:rPr lang="en-US" sz="2400" dirty="0">
                <a:latin typeface="Arial"/>
                <a:cs typeface="Arial"/>
              </a:rPr>
              <a:t>natural Systems</a:t>
            </a:r>
            <a:endParaRPr lang="en-US" sz="2400" dirty="0"/>
          </a:p>
        </p:txBody>
      </p:sp>
      <p:sp>
        <p:nvSpPr>
          <p:cNvPr id="14339" name="Slide Number Placeholder 4"/>
          <p:cNvSpPr>
            <a:spLocks noGrp="1"/>
          </p:cNvSpPr>
          <p:nvPr>
            <p:ph type="sldNum" sz="quarter" idx="10"/>
          </p:nvPr>
        </p:nvSpPr>
        <p:spPr/>
        <p:txBody>
          <a:bodyPr/>
          <a:lstStyle/>
          <a:p>
            <a:fld id="{744B3473-5193-4AC1-9169-6977ADF2DCFC}" type="slidenum">
              <a:rPr lang="en-US" smtClean="0">
                <a:solidFill>
                  <a:srgbClr val="000000">
                    <a:lumMod val="85000"/>
                    <a:lumOff val="15000"/>
                  </a:srgbClr>
                </a:solidFill>
              </a:rPr>
              <a:pPr/>
              <a:t>1</a:t>
            </a:fld>
            <a:endParaRPr lang="en-US" dirty="0">
              <a:solidFill>
                <a:srgbClr val="000000">
                  <a:lumMod val="85000"/>
                  <a:lumOff val="15000"/>
                </a:srgbClr>
              </a:solidFill>
            </a:endParaRPr>
          </a:p>
        </p:txBody>
      </p:sp>
      <p:sp>
        <p:nvSpPr>
          <p:cNvPr id="6" name="Text Placeholder 5"/>
          <p:cNvSpPr>
            <a:spLocks noGrp="1"/>
          </p:cNvSpPr>
          <p:nvPr>
            <p:ph type="body" sz="quarter" idx="13"/>
          </p:nvPr>
        </p:nvSpPr>
        <p:spPr>
          <a:xfrm>
            <a:off x="1555816" y="130863"/>
            <a:ext cx="9143999" cy="403225"/>
          </a:xfrm>
        </p:spPr>
        <p:txBody>
          <a:bodyPr/>
          <a:lstStyle/>
          <a:p>
            <a:r>
              <a:rPr lang="en-US" dirty="0"/>
              <a:t>UNCLASSIFIED</a:t>
            </a:r>
          </a:p>
        </p:txBody>
      </p:sp>
      <p:sp>
        <p:nvSpPr>
          <p:cNvPr id="4" name="TextBox 3">
            <a:extLst>
              <a:ext uri="{FF2B5EF4-FFF2-40B4-BE49-F238E27FC236}">
                <a16:creationId xmlns:a16="http://schemas.microsoft.com/office/drawing/2014/main" id="{F7DBB4B6-E0D1-130D-FE67-9C64BD041B39}"/>
              </a:ext>
            </a:extLst>
          </p:cNvPr>
          <p:cNvSpPr txBox="1"/>
          <p:nvPr/>
        </p:nvSpPr>
        <p:spPr>
          <a:xfrm>
            <a:off x="3657600" y="5867400"/>
            <a:ext cx="4876800" cy="369332"/>
          </a:xfrm>
          <a:prstGeom prst="rect">
            <a:avLst/>
          </a:prstGeom>
          <a:noFill/>
        </p:spPr>
        <p:txBody>
          <a:bodyPr wrap="square" rtlCol="0">
            <a:spAutoFit/>
          </a:bodyPr>
          <a:lstStyle/>
          <a:p>
            <a:pPr algn="ctr"/>
            <a:r>
              <a:rPr lang="en-US" dirty="0"/>
              <a:t>ACTIONS IPR Meeting, September 24, 2024</a:t>
            </a:r>
          </a:p>
        </p:txBody>
      </p:sp>
    </p:spTree>
    <p:extLst>
      <p:ext uri="{BB962C8B-B14F-4D97-AF65-F5344CB8AC3E}">
        <p14:creationId xmlns:p14="http://schemas.microsoft.com/office/powerpoint/2010/main" val="2757870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62613"/>
            <a:ext cx="11734799" cy="494467"/>
          </a:xfrm>
          <a:noFill/>
          <a:ln>
            <a:noFill/>
          </a:ln>
        </p:spPr>
        <p:txBody>
          <a:bodyPr spcFirstLastPara="1" wrap="square" lIns="91425" tIns="45700" rIns="91425" bIns="45700" anchor="ctr" anchorCtr="0">
            <a:noAutofit/>
          </a:bodyPr>
          <a:lstStyle/>
          <a:p>
            <a:pPr algn="ctr"/>
            <a:r>
              <a:rPr lang="en-US" sz="2400" dirty="0">
                <a:solidFill>
                  <a:schemeClr val="tx1"/>
                </a:solidFill>
                <a:latin typeface="Calibri" panose="020F0502020204030204" pitchFamily="34" charset="0"/>
                <a:cs typeface="Calibri" panose="020F0502020204030204" pitchFamily="34" charset="0"/>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5" y="757080"/>
            <a:ext cx="7703126" cy="5408193"/>
          </a:xfrm>
          <a:noFill/>
          <a:ln>
            <a:noFill/>
          </a:ln>
        </p:spPr>
        <p:txBody>
          <a:bodyPr spcFirstLastPara="1" vert="horz" wrap="square" lIns="91440" tIns="45720" rIns="91440" bIns="45720" rtlCol="0" anchor="t" anchorCtr="0">
            <a:normAutofit/>
          </a:bodyPr>
          <a:lstStyle/>
          <a:p>
            <a:pPr marL="228600" indent="-228600">
              <a:lnSpc>
                <a:spcPct val="130000"/>
              </a:lnSpc>
              <a:spcBef>
                <a:spcPts val="0"/>
              </a:spcBef>
              <a:buClr>
                <a:srgbClr val="000000"/>
              </a:buClr>
              <a:buFont typeface="Arial" panose="020B0604020202020204" pitchFamily="34" charset="0"/>
              <a:buChar char="•"/>
            </a:pPr>
            <a:r>
              <a:rPr lang="en-US" sz="1600" dirty="0">
                <a:latin typeface="Calibri" panose="020F0502020204030204" pitchFamily="34" charset="0"/>
                <a:cs typeface="Calibri" panose="020F0502020204030204" pitchFamily="34" charset="0"/>
              </a:rPr>
              <a:t>ERDC’s new </a:t>
            </a:r>
            <a:r>
              <a:rPr lang="en-US" sz="1600" b="0" dirty="0">
                <a:solidFill>
                  <a:schemeClr val="tx1"/>
                </a:solidFill>
                <a:latin typeface="Calibri" panose="020F0502020204030204" pitchFamily="34" charset="0"/>
                <a:cs typeface="Calibri" panose="020F0502020204030204" pitchFamily="34" charset="0"/>
              </a:rPr>
              <a:t>Clearwater-Riverine model simulates temperature and advanced nutrient cycling in branching river systems and floodplains, incorporating hydrodynamic, water quality, and meteorologic inputs from multiple data sources and models.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Water quality kinetics</a:t>
            </a:r>
            <a:r>
              <a:rPr lang="en-US" sz="1600" dirty="0">
                <a:latin typeface="Calibri" panose="020F0502020204030204" pitchFamily="34" charset="0"/>
                <a:cs typeface="Calibri" panose="020F0502020204030204" pitchFamily="34" charset="0"/>
              </a:rPr>
              <a:t> and </a:t>
            </a:r>
            <a:r>
              <a:rPr lang="en-US" sz="1600" b="0" dirty="0">
                <a:solidFill>
                  <a:schemeClr val="tx1"/>
                </a:solidFill>
                <a:latin typeface="Calibri" panose="020F0502020204030204" pitchFamily="34" charset="0"/>
                <a:cs typeface="Calibri" panose="020F0502020204030204" pitchFamily="34" charset="0"/>
              </a:rPr>
              <a:t>heat budget are computed for each cell in a computational domain by ERDC's ClearWater modules. </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The ClearWater-Riverine framework links the capabilities provided by the ClearWater modules and advection-diffusion engine with the two-dimensional (2D) HEC-RAS model. </a:t>
            </a:r>
          </a:p>
          <a:p>
            <a:pPr>
              <a:lnSpc>
                <a:spcPct val="130000"/>
              </a:lnSpc>
              <a:spcBef>
                <a:spcPts val="0"/>
              </a:spcBef>
              <a:buClr>
                <a:srgbClr val="000000"/>
              </a:buClr>
            </a:pPr>
            <a:r>
              <a:rPr lang="en-US" sz="1600" b="0" dirty="0">
                <a:solidFill>
                  <a:schemeClr val="tx1"/>
                </a:solidFill>
                <a:latin typeface="Calibri" panose="020F0502020204030204" pitchFamily="34" charset="0"/>
                <a:cs typeface="Calibri" panose="020F0502020204030204" pitchFamily="34" charset="0"/>
              </a:rPr>
              <a:t>ClearWater-Riverine will enable the evaluation of system vulnerabilities and identification of adaptation pathways to improve the resilience of riverine ecosystems to environmental stresses, which include increasing frequency and intensity of extreme precipitation events and decreasing freshwater flows.</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HEC-RAS models have been developed for most of the watersheds around the world. By leveraging these existing models, ClearWater-Riverine provides a cost-effective, data-driven tool for impact assessment, planning studies, and the restoration and management of aquatic ecosystems.</a:t>
            </a:r>
          </a:p>
        </p:txBody>
      </p:sp>
      <p:pic>
        <p:nvPicPr>
          <p:cNvPr id="6150" name="Picture 6" descr="Floodplain of a river">
            <a:extLst>
              <a:ext uri="{FF2B5EF4-FFF2-40B4-BE49-F238E27FC236}">
                <a16:creationId xmlns:a16="http://schemas.microsoft.com/office/drawing/2014/main" id="{688A191B-2E25-BBE9-8422-23DB29A07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1" y="762000"/>
            <a:ext cx="3704866" cy="540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489703"/>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FDC02-04DF-8440-8780-7C043F05437C}"/>
              </a:ext>
            </a:extLst>
          </p:cNvPr>
          <p:cNvSpPr>
            <a:spLocks noGrp="1"/>
          </p:cNvSpPr>
          <p:nvPr>
            <p:ph type="title"/>
          </p:nvPr>
        </p:nvSpPr>
        <p:spPr>
          <a:xfrm>
            <a:off x="207818" y="279034"/>
            <a:ext cx="11734799"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ClearWater-Riverine</a:t>
            </a:r>
          </a:p>
        </p:txBody>
      </p:sp>
      <p:sp>
        <p:nvSpPr>
          <p:cNvPr id="3" name="Content Placeholder 2">
            <a:extLst>
              <a:ext uri="{FF2B5EF4-FFF2-40B4-BE49-F238E27FC236}">
                <a16:creationId xmlns:a16="http://schemas.microsoft.com/office/drawing/2014/main" id="{340E4FB4-F31A-594C-BADF-F2F2E98ED877}"/>
              </a:ext>
            </a:extLst>
          </p:cNvPr>
          <p:cNvSpPr>
            <a:spLocks noGrp="1"/>
          </p:cNvSpPr>
          <p:nvPr>
            <p:ph sz="half" idx="1"/>
          </p:nvPr>
        </p:nvSpPr>
        <p:spPr>
          <a:xfrm>
            <a:off x="374074" y="757080"/>
            <a:ext cx="8176159" cy="5408193"/>
          </a:xfrm>
          <a:noFill/>
          <a:ln>
            <a:noFill/>
          </a:ln>
        </p:spPr>
        <p:txBody>
          <a:bodyPr spcFirstLastPara="1" vert="horz" wrap="square" lIns="91440" tIns="45720" rIns="91440" bIns="45720" rtlCol="0" anchor="t" anchorCtr="0">
            <a:noAutofit/>
          </a:bodyPr>
          <a:lstStyle/>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Clearwater-Riverine simulates temperature and advanced nutrient cycling in branching river systems and floodplains, incorporating hydrodynamic, water quality, and meteorologic inputs from multiple data sources and models.</a:t>
            </a:r>
          </a:p>
          <a:p>
            <a:pPr marL="685800" lvl="1" indent="-228600">
              <a:lnSpc>
                <a:spcPct val="130000"/>
              </a:lnSpc>
              <a:spcBef>
                <a:spcPts val="0"/>
              </a:spcBef>
              <a:buClr>
                <a:srgbClr val="000000"/>
              </a:buClr>
              <a:buFont typeface="Arial" panose="020B0604020202020204" pitchFamily="34" charset="0"/>
              <a:buChar char="•"/>
            </a:pPr>
            <a:r>
              <a:rPr lang="en-US" sz="1600" b="0" u="sng" dirty="0">
                <a:solidFill>
                  <a:schemeClr val="tx1"/>
                </a:solidFill>
                <a:latin typeface="Calibri" panose="020F0502020204030204" pitchFamily="34" charset="0"/>
                <a:cs typeface="Calibri" panose="020F0502020204030204" pitchFamily="34" charset="0"/>
              </a:rPr>
              <a:t>Flows</a:t>
            </a:r>
            <a:r>
              <a:rPr lang="en-US" sz="1600" b="0" dirty="0">
                <a:solidFill>
                  <a:schemeClr val="tx1"/>
                </a:solidFill>
                <a:latin typeface="Calibri" panose="020F0502020204030204" pitchFamily="34" charset="0"/>
                <a:cs typeface="Calibri" panose="020F0502020204030204" pitchFamily="34" charset="0"/>
              </a:rPr>
              <a:t>: The model grid, volumetric flow, velocities, depths, diffusivity, etc. are provided by existing 2D water resources models.</a:t>
            </a:r>
          </a:p>
          <a:p>
            <a:pPr marL="685800" lvl="1" indent="-228600">
              <a:lnSpc>
                <a:spcPct val="130000"/>
              </a:lnSpc>
              <a:spcBef>
                <a:spcPts val="0"/>
              </a:spcBef>
              <a:buClr>
                <a:srgbClr val="000000"/>
              </a:buClr>
              <a:buFont typeface="Arial" panose="020B0604020202020204" pitchFamily="34" charset="0"/>
              <a:buChar char="•"/>
            </a:pPr>
            <a:r>
              <a:rPr lang="en-US" sz="1600" b="0" u="sng">
                <a:solidFill>
                  <a:schemeClr val="tx1"/>
                </a:solidFill>
                <a:latin typeface="Calibri" panose="020F0502020204030204" pitchFamily="34" charset="0"/>
                <a:cs typeface="Calibri" panose="020F0502020204030204" pitchFamily="34" charset="0"/>
              </a:rPr>
              <a:t>Modules</a:t>
            </a:r>
            <a:r>
              <a:rPr lang="en-US" sz="1600" b="0" dirty="0">
                <a:solidFill>
                  <a:schemeClr val="tx1"/>
                </a:solidFill>
                <a:latin typeface="Calibri" panose="020F0502020204030204" pitchFamily="34" charset="0"/>
                <a:cs typeface="Calibri" panose="020F0502020204030204" pitchFamily="34" charset="0"/>
              </a:rPr>
              <a:t>: Water quality kinetics and heat budget simulation capabilities in ClearWater-Riverine are furnished by ERDC's ClearWater modules (e.g., NSM).</a:t>
            </a:r>
          </a:p>
          <a:p>
            <a:pPr marL="685800" lvl="1" indent="-228600">
              <a:lnSpc>
                <a:spcPct val="130000"/>
              </a:lnSpc>
              <a:spcBef>
                <a:spcPts val="0"/>
              </a:spcBef>
              <a:buClr>
                <a:srgbClr val="000000"/>
              </a:buClr>
              <a:buFont typeface="Arial" panose="020B0604020202020204" pitchFamily="34" charset="0"/>
              <a:buChar char="•"/>
            </a:pPr>
            <a:r>
              <a:rPr lang="en-US" sz="1600" b="0" u="sng" dirty="0">
                <a:solidFill>
                  <a:schemeClr val="tx1"/>
                </a:solidFill>
                <a:latin typeface="Calibri" panose="020F0502020204030204" pitchFamily="34" charset="0"/>
                <a:cs typeface="Calibri" panose="020F0502020204030204" pitchFamily="34" charset="0"/>
              </a:rPr>
              <a:t>Transport</a:t>
            </a:r>
            <a:r>
              <a:rPr lang="en-US" sz="1600" b="0" dirty="0">
                <a:solidFill>
                  <a:schemeClr val="tx1"/>
                </a:solidFill>
                <a:latin typeface="Calibri" panose="020F0502020204030204" pitchFamily="34" charset="0"/>
                <a:cs typeface="Calibri" panose="020F0502020204030204" pitchFamily="34" charset="0"/>
              </a:rPr>
              <a:t>: The ClearWater transport engine computes advection-diffusion of heat and mass through the model network.</a:t>
            </a:r>
          </a:p>
          <a:p>
            <a:pPr marL="685800" lvl="1" indent="-228600">
              <a:lnSpc>
                <a:spcPct val="130000"/>
              </a:lnSpc>
              <a:spcBef>
                <a:spcPts val="0"/>
              </a:spcBef>
              <a:buClr>
                <a:srgbClr val="000000"/>
              </a:buClr>
              <a:buFont typeface="Arial" panose="020B0604020202020204" pitchFamily="34" charset="0"/>
              <a:buChar char="•"/>
            </a:pPr>
            <a:r>
              <a:rPr lang="en-US" sz="1600" b="0" u="sng" dirty="0">
                <a:solidFill>
                  <a:schemeClr val="tx1"/>
                </a:solidFill>
                <a:latin typeface="Calibri" panose="020F0502020204030204" pitchFamily="34" charset="0"/>
                <a:cs typeface="Calibri" panose="020F0502020204030204" pitchFamily="34" charset="0"/>
              </a:rPr>
              <a:t>Framework</a:t>
            </a:r>
            <a:r>
              <a:rPr lang="en-US" sz="1600" b="0" dirty="0">
                <a:solidFill>
                  <a:schemeClr val="tx1"/>
                </a:solidFill>
                <a:latin typeface="Calibri" panose="020F0502020204030204" pitchFamily="34" charset="0"/>
                <a:cs typeface="Calibri" panose="020F0502020204030204" pitchFamily="34" charset="0"/>
              </a:rPr>
              <a:t>: The ClearWater framework links all the components together and performs the water quality compute sequence.</a:t>
            </a:r>
          </a:p>
          <a:p>
            <a:pPr marL="228600" indent="-228600">
              <a:lnSpc>
                <a:spcPct val="130000"/>
              </a:lnSpc>
              <a:spcBef>
                <a:spcPts val="0"/>
              </a:spcBef>
              <a:buClr>
                <a:srgbClr val="000000"/>
              </a:buClr>
              <a:buFont typeface="Arial" panose="020B0604020202020204" pitchFamily="34" charset="0"/>
              <a:buChar char="•"/>
            </a:pPr>
            <a:r>
              <a:rPr lang="en-US" sz="1600" b="0" dirty="0">
                <a:solidFill>
                  <a:schemeClr val="tx1"/>
                </a:solidFill>
                <a:latin typeface="Calibri" panose="020F0502020204030204" pitchFamily="34" charset="0"/>
                <a:cs typeface="Calibri" panose="020F0502020204030204" pitchFamily="34" charset="0"/>
              </a:rPr>
              <a:t>Currently design is based on </a:t>
            </a:r>
            <a:r>
              <a:rPr lang="en-US" sz="1600" b="0" i="1" dirty="0">
                <a:solidFill>
                  <a:schemeClr val="tx1"/>
                </a:solidFill>
                <a:latin typeface="Calibri" panose="020F0502020204030204" pitchFamily="34" charset="0"/>
                <a:cs typeface="Calibri" panose="020F0502020204030204" pitchFamily="34" charset="0"/>
              </a:rPr>
              <a:t>decoupled</a:t>
            </a:r>
            <a:r>
              <a:rPr lang="en-US" sz="1600" b="0" dirty="0">
                <a:solidFill>
                  <a:schemeClr val="tx1"/>
                </a:solidFill>
                <a:latin typeface="Calibri" panose="020F0502020204030204" pitchFamily="34" charset="0"/>
                <a:cs typeface="Calibri" panose="020F0502020204030204" pitchFamily="34" charset="0"/>
              </a:rPr>
              <a:t> modeling, i.e., the flows are pre-computed by the hydro models.</a:t>
            </a:r>
          </a:p>
        </p:txBody>
      </p:sp>
      <p:pic>
        <p:nvPicPr>
          <p:cNvPr id="5" name="Picture 4">
            <a:extLst>
              <a:ext uri="{FF2B5EF4-FFF2-40B4-BE49-F238E27FC236}">
                <a16:creationId xmlns:a16="http://schemas.microsoft.com/office/drawing/2014/main" id="{A8F7F9B5-5D93-5DF6-BD25-DD5A74546A56}"/>
              </a:ext>
            </a:extLst>
          </p:cNvPr>
          <p:cNvPicPr>
            <a:picLocks noChangeAspect="1"/>
          </p:cNvPicPr>
          <p:nvPr/>
        </p:nvPicPr>
        <p:blipFill rotWithShape="1">
          <a:blip r:embed="rId3"/>
          <a:srcRect l="17284" r="21349"/>
          <a:stretch/>
        </p:blipFill>
        <p:spPr>
          <a:xfrm>
            <a:off x="8687562" y="4971809"/>
            <a:ext cx="3124430" cy="1327795"/>
          </a:xfrm>
          <a:prstGeom prst="rect">
            <a:avLst/>
          </a:prstGeom>
        </p:spPr>
      </p:pic>
      <p:pic>
        <p:nvPicPr>
          <p:cNvPr id="9" name="Picture 8">
            <a:extLst>
              <a:ext uri="{FF2B5EF4-FFF2-40B4-BE49-F238E27FC236}">
                <a16:creationId xmlns:a16="http://schemas.microsoft.com/office/drawing/2014/main" id="{9B000C50-6C1F-7355-79BB-6C5408F03896}"/>
              </a:ext>
            </a:extLst>
          </p:cNvPr>
          <p:cNvPicPr>
            <a:picLocks noChangeAspect="1"/>
          </p:cNvPicPr>
          <p:nvPr/>
        </p:nvPicPr>
        <p:blipFill>
          <a:blip r:embed="rId4"/>
          <a:stretch>
            <a:fillRect/>
          </a:stretch>
        </p:blipFill>
        <p:spPr>
          <a:xfrm>
            <a:off x="8693496" y="2386141"/>
            <a:ext cx="3124430" cy="2601088"/>
          </a:xfrm>
          <a:prstGeom prst="rect">
            <a:avLst/>
          </a:prstGeom>
        </p:spPr>
      </p:pic>
      <p:pic>
        <p:nvPicPr>
          <p:cNvPr id="11" name="Picture 10" descr="A winding road through a forest&#10;&#10;Description automatically generated">
            <a:extLst>
              <a:ext uri="{FF2B5EF4-FFF2-40B4-BE49-F238E27FC236}">
                <a16:creationId xmlns:a16="http://schemas.microsoft.com/office/drawing/2014/main" id="{FC3617BB-1676-0C58-BEE5-4A6A77E6B4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93495" y="272508"/>
            <a:ext cx="3124429" cy="2085722"/>
          </a:xfrm>
          <a:prstGeom prst="rect">
            <a:avLst/>
          </a:prstGeom>
        </p:spPr>
      </p:pic>
    </p:spTree>
    <p:extLst>
      <p:ext uri="{BB962C8B-B14F-4D97-AF65-F5344CB8AC3E}">
        <p14:creationId xmlns:p14="http://schemas.microsoft.com/office/powerpoint/2010/main" val="110164873"/>
      </p:ext>
    </p:extLst>
  </p:cSld>
  <p:clrMapOvr>
    <a:masterClrMapping/>
  </p:clrMapOvr>
  <mc:AlternateContent xmlns:mc="http://schemas.openxmlformats.org/markup-compatibility/2006" xmlns:p14="http://schemas.microsoft.com/office/powerpoint/2010/main">
    <mc:Choice Requires="p14">
      <p:transition spd="slow" p14:dur="2000" advTm="70698"/>
    </mc:Choice>
    <mc:Fallback xmlns="">
      <p:transition spd="slow" advTm="706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081A2182-3D65-0F84-2B66-847CB996260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CD7A9D0-A081-D0ED-D4A4-764264AE69B9}"/>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9B51663C-084A-5FDC-F68E-771D54A42D7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0C329874-C8EB-38F3-BE0B-C9AD99292DA3}"/>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6BC3103F-AC72-98DD-7D57-4CCAC9A8A4F4}"/>
              </a:ext>
            </a:extLst>
          </p:cNvPr>
          <p:cNvSpPr txBox="1">
            <a:spLocks noGrp="1"/>
          </p:cNvSpPr>
          <p:nvPr>
            <p:ph type="title"/>
          </p:nvPr>
        </p:nvSpPr>
        <p:spPr>
          <a:xfrm>
            <a:off x="201881" y="246137"/>
            <a:ext cx="11779912"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Domain &amp; Mesh</a:t>
            </a:r>
          </a:p>
        </p:txBody>
      </p:sp>
    </p:spTree>
    <p:extLst>
      <p:ext uri="{BB962C8B-B14F-4D97-AF65-F5344CB8AC3E}">
        <p14:creationId xmlns:p14="http://schemas.microsoft.com/office/powerpoint/2010/main" val="231768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56F5F32-7D0B-9492-3510-163011465C1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EF32A09-7546-DBB6-87F4-0931B54F9FE5}"/>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A264F577-4BD3-E6D2-C077-D1BAA912F83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A6A5CE29-BE34-08D7-02D7-10B2CF95119B}"/>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5F43BFAC-FF73-4071-5750-1BA459A6C6B8}"/>
              </a:ext>
            </a:extLst>
          </p:cNvPr>
          <p:cNvSpPr txBox="1">
            <a:spLocks noGrp="1"/>
          </p:cNvSpPr>
          <p:nvPr>
            <p:ph type="title"/>
          </p:nvPr>
        </p:nvSpPr>
        <p:spPr>
          <a:xfrm>
            <a:off x="190005" y="246137"/>
            <a:ext cx="11791788"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Hydrodynamic Boundary Conditions</a:t>
            </a:r>
          </a:p>
        </p:txBody>
      </p:sp>
      <p:sp>
        <p:nvSpPr>
          <p:cNvPr id="2" name="TextBox 1">
            <a:extLst>
              <a:ext uri="{FF2B5EF4-FFF2-40B4-BE49-F238E27FC236}">
                <a16:creationId xmlns:a16="http://schemas.microsoft.com/office/drawing/2014/main" id="{E0F894DA-F45F-CC6B-B703-5F9FCAC16715}"/>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Upstream: 3 cms</a:t>
            </a:r>
          </a:p>
        </p:txBody>
      </p:sp>
      <p:sp>
        <p:nvSpPr>
          <p:cNvPr id="3" name="TextBox 2">
            <a:extLst>
              <a:ext uri="{FF2B5EF4-FFF2-40B4-BE49-F238E27FC236}">
                <a16:creationId xmlns:a16="http://schemas.microsoft.com/office/drawing/2014/main" id="{BCDD3738-CD8F-B2D7-C11E-917486A18BBE}"/>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Spring:</a:t>
            </a:r>
          </a:p>
          <a:p>
            <a:r>
              <a:rPr lang="en-US" sz="1200" b="1" dirty="0">
                <a:solidFill>
                  <a:srgbClr val="FF0000"/>
                </a:solidFill>
              </a:rPr>
              <a:t>1 cms</a:t>
            </a:r>
          </a:p>
        </p:txBody>
      </p:sp>
      <p:sp>
        <p:nvSpPr>
          <p:cNvPr id="4" name="TextBox 3">
            <a:extLst>
              <a:ext uri="{FF2B5EF4-FFF2-40B4-BE49-F238E27FC236}">
                <a16:creationId xmlns:a16="http://schemas.microsoft.com/office/drawing/2014/main" id="{FDD6E4EE-6F7D-4B90-A4E1-F814D8C4AE80}"/>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Powerplant:</a:t>
            </a:r>
          </a:p>
          <a:p>
            <a:r>
              <a:rPr lang="en-US" sz="1200" b="1" dirty="0">
                <a:solidFill>
                  <a:srgbClr val="FF0000"/>
                </a:solidFill>
              </a:rPr>
              <a:t>0.5 cms</a:t>
            </a:r>
          </a:p>
        </p:txBody>
      </p:sp>
      <p:cxnSp>
        <p:nvCxnSpPr>
          <p:cNvPr id="5" name="Straight Arrow Connector 4">
            <a:extLst>
              <a:ext uri="{FF2B5EF4-FFF2-40B4-BE49-F238E27FC236}">
                <a16:creationId xmlns:a16="http://schemas.microsoft.com/office/drawing/2014/main" id="{8AB574AE-170D-A709-4493-BA4D53D5AE5B}"/>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5C9219-96D4-57D5-E1BC-4F54ED4A26BA}"/>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9298285-B032-8CC1-8B11-E1A8AE1104AE}"/>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B08CFF-BB09-51BB-2A2E-692DD4DBE301}"/>
              </a:ext>
            </a:extLst>
          </p:cNvPr>
          <p:cNvSpPr txBox="1"/>
          <p:nvPr/>
        </p:nvSpPr>
        <p:spPr>
          <a:xfrm>
            <a:off x="5469176" y="4457615"/>
            <a:ext cx="1154907"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Downstream:</a:t>
            </a:r>
          </a:p>
          <a:p>
            <a:r>
              <a:rPr lang="en-US" sz="1200" b="1">
                <a:solidFill>
                  <a:srgbClr val="FF0000"/>
                </a:solidFill>
              </a:rPr>
              <a:t>20.75 m</a:t>
            </a:r>
          </a:p>
        </p:txBody>
      </p:sp>
      <p:cxnSp>
        <p:nvCxnSpPr>
          <p:cNvPr id="10" name="Straight Arrow Connector 9">
            <a:extLst>
              <a:ext uri="{FF2B5EF4-FFF2-40B4-BE49-F238E27FC236}">
                <a16:creationId xmlns:a16="http://schemas.microsoft.com/office/drawing/2014/main" id="{C0B9B7B0-54C2-EE44-655C-198AFAA5E5BD}"/>
              </a:ext>
            </a:extLst>
          </p:cNvPr>
          <p:cNvCxnSpPr>
            <a:cxnSpLocks/>
          </p:cNvCxnSpPr>
          <p:nvPr/>
        </p:nvCxnSpPr>
        <p:spPr>
          <a:xfrm flipH="1">
            <a:off x="5566439" y="5016300"/>
            <a:ext cx="174416" cy="470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435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D2747F4-7153-EF0A-2D24-9DDFBCE7829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F76019-C903-CB96-AC48-CEB351268B38}"/>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FB76A172-8930-BAD5-0407-7768F9244C2C}"/>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78F57C35-1917-7F56-1732-83D0D6B8CB17}"/>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EE99ED77-83FE-756E-45A1-54C6D0AA03E7}"/>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Temperature Boundary Conditions</a:t>
            </a:r>
          </a:p>
        </p:txBody>
      </p:sp>
      <p:sp>
        <p:nvSpPr>
          <p:cNvPr id="2" name="TextBox 1">
            <a:extLst>
              <a:ext uri="{FF2B5EF4-FFF2-40B4-BE49-F238E27FC236}">
                <a16:creationId xmlns:a16="http://schemas.microsoft.com/office/drawing/2014/main" id="{19F8EA31-DE4C-8EBD-3CDE-B7FE312AB09F}"/>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Upstream: 15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3" name="TextBox 2">
            <a:extLst>
              <a:ext uri="{FF2B5EF4-FFF2-40B4-BE49-F238E27FC236}">
                <a16:creationId xmlns:a16="http://schemas.microsoft.com/office/drawing/2014/main" id="{537F6AFD-D3D0-77F8-9E8E-BB2C30D557CA}"/>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Spring:</a:t>
            </a:r>
          </a:p>
          <a:p>
            <a:r>
              <a:rPr lang="en-US" sz="1200" b="1">
                <a:solidFill>
                  <a:srgbClr val="FF0000"/>
                </a:solidFill>
              </a:rPr>
              <a:t>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4" name="TextBox 3">
            <a:extLst>
              <a:ext uri="{FF2B5EF4-FFF2-40B4-BE49-F238E27FC236}">
                <a16:creationId xmlns:a16="http://schemas.microsoft.com/office/drawing/2014/main" id="{7D887A03-C4AE-69C9-145B-A9762A32BD89}"/>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Powerplant:</a:t>
            </a:r>
          </a:p>
          <a:p>
            <a:r>
              <a:rPr lang="en-US" sz="1200" b="1">
                <a:solidFill>
                  <a:srgbClr val="FF0000"/>
                </a:solidFill>
              </a:rPr>
              <a:t>20-25</a:t>
            </a:r>
            <a:r>
              <a:rPr lang="en-US" sz="1200" b="1">
                <a:solidFill>
                  <a:srgbClr val="FF0000"/>
                </a:solidFill>
                <a:latin typeface="Calibri" panose="020F0502020204030204" pitchFamily="34" charset="0"/>
                <a:cs typeface="Calibri" panose="020F0502020204030204" pitchFamily="34" charset="0"/>
              </a:rPr>
              <a:t> ˚</a:t>
            </a:r>
            <a:r>
              <a:rPr lang="en-US" sz="1200" b="1">
                <a:solidFill>
                  <a:srgbClr val="FF0000"/>
                </a:solidFill>
              </a:rPr>
              <a:t>C</a:t>
            </a:r>
          </a:p>
        </p:txBody>
      </p:sp>
      <p:cxnSp>
        <p:nvCxnSpPr>
          <p:cNvPr id="7" name="Straight Arrow Connector 6">
            <a:extLst>
              <a:ext uri="{FF2B5EF4-FFF2-40B4-BE49-F238E27FC236}">
                <a16:creationId xmlns:a16="http://schemas.microsoft.com/office/drawing/2014/main" id="{0F6DC35A-7B33-017A-C1CD-4731445A448F}"/>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C4A0AD3-0AC1-DFC6-B299-3F0FEACC000D}"/>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54825A-73E5-083F-0E31-A78EA20FD524}"/>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677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9684B79C-DAD8-11F4-D362-72AE721288E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045E89E-BE1B-818F-924D-85CF469D606F}"/>
              </a:ext>
            </a:extLst>
          </p:cNvPr>
          <p:cNvPicPr>
            <a:picLocks noChangeAspect="1"/>
          </p:cNvPicPr>
          <p:nvPr/>
        </p:nvPicPr>
        <p:blipFill>
          <a:blip r:embed="rId3"/>
          <a:stretch>
            <a:fillRect/>
          </a:stretch>
        </p:blipFill>
        <p:spPr>
          <a:xfrm>
            <a:off x="1051534" y="1219488"/>
            <a:ext cx="5177612" cy="4774024"/>
          </a:xfrm>
          <a:prstGeom prst="rect">
            <a:avLst/>
          </a:prstGeom>
        </p:spPr>
      </p:pic>
      <p:sp>
        <p:nvSpPr>
          <p:cNvPr id="565" name="Google Shape;565;p26">
            <a:extLst>
              <a:ext uri="{FF2B5EF4-FFF2-40B4-BE49-F238E27FC236}">
                <a16:creationId xmlns:a16="http://schemas.microsoft.com/office/drawing/2014/main" id="{3A10F9B3-A708-BD52-B4F9-94D2941C26F0}"/>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a:t>
            </a:r>
          </a:p>
        </p:txBody>
      </p:sp>
      <p:sp>
        <p:nvSpPr>
          <p:cNvPr id="6" name="Google Shape;564;p26">
            <a:extLst>
              <a:ext uri="{FF2B5EF4-FFF2-40B4-BE49-F238E27FC236}">
                <a16:creationId xmlns:a16="http://schemas.microsoft.com/office/drawing/2014/main" id="{67072AFB-20C4-BED4-B143-7227C64BB1C6}"/>
              </a:ext>
            </a:extLst>
          </p:cNvPr>
          <p:cNvSpPr txBox="1">
            <a:spLocks noGrp="1"/>
          </p:cNvSpPr>
          <p:nvPr>
            <p:ph type="title"/>
          </p:nvPr>
        </p:nvSpPr>
        <p:spPr>
          <a:xfrm>
            <a:off x="178130" y="246137"/>
            <a:ext cx="11803663"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Temperature Boundary Timeseries</a:t>
            </a:r>
          </a:p>
        </p:txBody>
      </p:sp>
      <p:sp>
        <p:nvSpPr>
          <p:cNvPr id="2" name="TextBox 1">
            <a:extLst>
              <a:ext uri="{FF2B5EF4-FFF2-40B4-BE49-F238E27FC236}">
                <a16:creationId xmlns:a16="http://schemas.microsoft.com/office/drawing/2014/main" id="{26E7B379-3E88-06DB-D810-B5B61AC393C2}"/>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E663"/>
                </a:solidFill>
              </a:rPr>
              <a:t>Upstream: 15</a:t>
            </a:r>
            <a:r>
              <a:rPr lang="en-US" sz="1200" b="1">
                <a:solidFill>
                  <a:srgbClr val="FFE663"/>
                </a:solidFill>
                <a:latin typeface="Calibri" panose="020F0502020204030204" pitchFamily="34" charset="0"/>
                <a:cs typeface="Calibri" panose="020F0502020204030204" pitchFamily="34" charset="0"/>
              </a:rPr>
              <a:t>˚</a:t>
            </a:r>
            <a:r>
              <a:rPr lang="en-US" sz="1200" b="1">
                <a:solidFill>
                  <a:srgbClr val="FFE663"/>
                </a:solidFill>
              </a:rPr>
              <a:t>C</a:t>
            </a:r>
          </a:p>
        </p:txBody>
      </p:sp>
      <p:sp>
        <p:nvSpPr>
          <p:cNvPr id="3" name="TextBox 2">
            <a:extLst>
              <a:ext uri="{FF2B5EF4-FFF2-40B4-BE49-F238E27FC236}">
                <a16:creationId xmlns:a16="http://schemas.microsoft.com/office/drawing/2014/main" id="{5324F591-D067-8410-D440-477E890EF927}"/>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88C7E5"/>
                </a:solidFill>
              </a:rPr>
              <a:t>Spring:</a:t>
            </a:r>
          </a:p>
          <a:p>
            <a:r>
              <a:rPr lang="en-US" sz="1200" b="1">
                <a:solidFill>
                  <a:srgbClr val="88C7E5"/>
                </a:solidFill>
              </a:rPr>
              <a:t>5</a:t>
            </a:r>
            <a:r>
              <a:rPr lang="en-US" sz="1200" b="1">
                <a:solidFill>
                  <a:srgbClr val="88C7E5"/>
                </a:solidFill>
                <a:latin typeface="Calibri" panose="020F0502020204030204" pitchFamily="34" charset="0"/>
                <a:cs typeface="Calibri" panose="020F0502020204030204" pitchFamily="34" charset="0"/>
              </a:rPr>
              <a:t>˚</a:t>
            </a:r>
            <a:r>
              <a:rPr lang="en-US" sz="1200" b="1">
                <a:solidFill>
                  <a:srgbClr val="88C7E5"/>
                </a:solidFill>
              </a:rPr>
              <a:t>C</a:t>
            </a:r>
          </a:p>
        </p:txBody>
      </p:sp>
      <p:sp>
        <p:nvSpPr>
          <p:cNvPr id="4" name="TextBox 3">
            <a:extLst>
              <a:ext uri="{FF2B5EF4-FFF2-40B4-BE49-F238E27FC236}">
                <a16:creationId xmlns:a16="http://schemas.microsoft.com/office/drawing/2014/main" id="{BBBFEDC3-0DA6-9883-AEB7-C53D2A91A47C}"/>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B8500"/>
                </a:solidFill>
              </a:rPr>
              <a:t>Powerplant:</a:t>
            </a:r>
          </a:p>
          <a:p>
            <a:r>
              <a:rPr lang="en-US" sz="1200" b="1">
                <a:solidFill>
                  <a:srgbClr val="FB8500"/>
                </a:solidFill>
              </a:rPr>
              <a:t>20-25</a:t>
            </a:r>
            <a:r>
              <a:rPr lang="en-US" sz="1200" b="1">
                <a:solidFill>
                  <a:srgbClr val="FB8500"/>
                </a:solidFill>
                <a:latin typeface="Calibri" panose="020F0502020204030204" pitchFamily="34" charset="0"/>
                <a:cs typeface="Calibri" panose="020F0502020204030204" pitchFamily="34" charset="0"/>
              </a:rPr>
              <a:t> ˚</a:t>
            </a:r>
            <a:r>
              <a:rPr lang="en-US" sz="1200" b="1">
                <a:solidFill>
                  <a:srgbClr val="FB8500"/>
                </a:solidFill>
              </a:rPr>
              <a:t>C</a:t>
            </a:r>
          </a:p>
        </p:txBody>
      </p:sp>
      <p:cxnSp>
        <p:nvCxnSpPr>
          <p:cNvPr id="7" name="Straight Arrow Connector 6">
            <a:extLst>
              <a:ext uri="{FF2B5EF4-FFF2-40B4-BE49-F238E27FC236}">
                <a16:creationId xmlns:a16="http://schemas.microsoft.com/office/drawing/2014/main" id="{D1412280-83C5-C29D-BE4E-3D1B2F6D676D}"/>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5121-3C6C-8F82-ACA0-A432C903E329}"/>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8389C3-A067-A5C4-BF6A-99A0E4BBA3D1}"/>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graph with numbers and lines&#10;&#10;Description automatically generated with medium confidence">
            <a:extLst>
              <a:ext uri="{FF2B5EF4-FFF2-40B4-BE49-F238E27FC236}">
                <a16:creationId xmlns:a16="http://schemas.microsoft.com/office/drawing/2014/main" id="{C3AAFC8B-932E-4026-C7F1-532E06A572AC}"/>
              </a:ext>
            </a:extLst>
          </p:cNvPr>
          <p:cNvPicPr>
            <a:picLocks noChangeAspect="1"/>
          </p:cNvPicPr>
          <p:nvPr/>
        </p:nvPicPr>
        <p:blipFill rotWithShape="1">
          <a:blip r:embed="rId4"/>
          <a:srcRect r="6417"/>
          <a:stretch/>
        </p:blipFill>
        <p:spPr>
          <a:xfrm>
            <a:off x="6375034" y="1397801"/>
            <a:ext cx="5606760" cy="4276725"/>
          </a:xfrm>
          <a:prstGeom prst="rect">
            <a:avLst/>
          </a:prstGeom>
        </p:spPr>
      </p:pic>
    </p:spTree>
    <p:extLst>
      <p:ext uri="{BB962C8B-B14F-4D97-AF65-F5344CB8AC3E}">
        <p14:creationId xmlns:p14="http://schemas.microsoft.com/office/powerpoint/2010/main" val="318725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3A0DFFEB-D20D-591C-EE9D-048CCB2FFEB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8266AC1-AF95-258E-D11C-58C3DDB83E89}"/>
              </a:ext>
            </a:extLst>
          </p:cNvPr>
          <p:cNvPicPr>
            <a:picLocks noChangeAspect="1"/>
          </p:cNvPicPr>
          <p:nvPr/>
        </p:nvPicPr>
        <p:blipFill>
          <a:blip r:embed="rId3"/>
          <a:stretch>
            <a:fillRect/>
          </a:stretch>
        </p:blipFill>
        <p:spPr>
          <a:xfrm>
            <a:off x="1051533" y="1219488"/>
            <a:ext cx="5177613" cy="4774025"/>
          </a:xfrm>
          <a:prstGeom prst="rect">
            <a:avLst/>
          </a:prstGeom>
        </p:spPr>
      </p:pic>
      <p:pic>
        <p:nvPicPr>
          <p:cNvPr id="8" name="Picture 7">
            <a:extLst>
              <a:ext uri="{FF2B5EF4-FFF2-40B4-BE49-F238E27FC236}">
                <a16:creationId xmlns:a16="http://schemas.microsoft.com/office/drawing/2014/main" id="{90A16DA2-7ED3-13C6-08F7-1E3BA8B74FA9}"/>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EF4DA75B-E633-8FD9-EA39-41FEE38F5FE6}"/>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222DCE01-87F0-65FB-F6D3-852FDCC2A8F4}"/>
              </a:ext>
            </a:extLst>
          </p:cNvPr>
          <p:cNvSpPr txBox="1">
            <a:spLocks noGrp="1"/>
          </p:cNvSpPr>
          <p:nvPr>
            <p:ph type="title"/>
          </p:nvPr>
        </p:nvSpPr>
        <p:spPr>
          <a:xfrm>
            <a:off x="1030751" y="238990"/>
            <a:ext cx="10930260" cy="573541"/>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Velocity at End of Simulation</a:t>
            </a:r>
          </a:p>
        </p:txBody>
      </p:sp>
    </p:spTree>
    <p:extLst>
      <p:ext uri="{BB962C8B-B14F-4D97-AF65-F5344CB8AC3E}">
        <p14:creationId xmlns:p14="http://schemas.microsoft.com/office/powerpoint/2010/main" val="1091778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01241FE-6FBE-DA45-4449-BA03285C8139}"/>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71676A4D-FB44-0174-DD07-8441112BAD7D}"/>
              </a:ext>
            </a:extLst>
          </p:cNvPr>
          <p:cNvSpPr txBox="1">
            <a:spLocks noGrp="1"/>
          </p:cNvSpPr>
          <p:nvPr>
            <p:ph type="title"/>
          </p:nvPr>
        </p:nvSpPr>
        <p:spPr>
          <a:xfrm>
            <a:off x="213756" y="246137"/>
            <a:ext cx="1176803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Meteorological Timeseries</a:t>
            </a:r>
          </a:p>
        </p:txBody>
      </p:sp>
      <p:pic>
        <p:nvPicPr>
          <p:cNvPr id="14" name="Picture 13" descr="A graph of a solar heat flux and a solar heat flux&#10;&#10;Description automatically generated">
            <a:extLst>
              <a:ext uri="{FF2B5EF4-FFF2-40B4-BE49-F238E27FC236}">
                <a16:creationId xmlns:a16="http://schemas.microsoft.com/office/drawing/2014/main" id="{561E0E7B-3223-5DCE-3A43-32E0A83E6C44}"/>
              </a:ext>
            </a:extLst>
          </p:cNvPr>
          <p:cNvPicPr>
            <a:picLocks noChangeAspect="1"/>
          </p:cNvPicPr>
          <p:nvPr/>
        </p:nvPicPr>
        <p:blipFill>
          <a:blip r:embed="rId3"/>
          <a:stretch>
            <a:fillRect/>
          </a:stretch>
        </p:blipFill>
        <p:spPr>
          <a:xfrm>
            <a:off x="699354" y="1059475"/>
            <a:ext cx="10277475" cy="4533900"/>
          </a:xfrm>
          <a:prstGeom prst="rect">
            <a:avLst/>
          </a:prstGeom>
        </p:spPr>
      </p:pic>
    </p:spTree>
    <p:extLst>
      <p:ext uri="{BB962C8B-B14F-4D97-AF65-F5344CB8AC3E}">
        <p14:creationId xmlns:p14="http://schemas.microsoft.com/office/powerpoint/2010/main" val="419088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876DBD10-E821-E8BB-4230-A16290B94E05}"/>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1899FB9D-D772-EB34-CBAA-462BED34A500}"/>
              </a:ext>
            </a:extLst>
          </p:cNvPr>
          <p:cNvSpPr txBox="1">
            <a:spLocks noGrp="1"/>
          </p:cNvSpPr>
          <p:nvPr>
            <p:ph type="title"/>
          </p:nvPr>
        </p:nvSpPr>
        <p:spPr>
          <a:xfrm>
            <a:off x="213756" y="246137"/>
            <a:ext cx="1176803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Results – Animation</a:t>
            </a:r>
          </a:p>
        </p:txBody>
      </p:sp>
      <p:pic>
        <p:nvPicPr>
          <p:cNvPr id="5" name="Picture 4" descr="A yellow and blue line&#10;&#10;Description automatically generated with medium confidence">
            <a:extLst>
              <a:ext uri="{FF2B5EF4-FFF2-40B4-BE49-F238E27FC236}">
                <a16:creationId xmlns:a16="http://schemas.microsoft.com/office/drawing/2014/main" id="{0ED030E9-A931-B5DF-FA7F-4216A140EFD4}"/>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59AB25D7-D775-6947-A501-DA4D762F8EAB}"/>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78C9E537-4FC2-5A38-91C9-AB317B0F60A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7" name="Picture 6" descr="A yellow and blue road&#10;&#10;Description automatically generated with medium confidence">
            <a:extLst>
              <a:ext uri="{FF2B5EF4-FFF2-40B4-BE49-F238E27FC236}">
                <a16:creationId xmlns:a16="http://schemas.microsoft.com/office/drawing/2014/main" id="{C4F692D8-B98F-D7BB-C436-9C81AAD39C16}"/>
              </a:ext>
            </a:extLst>
          </p:cNvPr>
          <p:cNvPicPr>
            <a:picLocks noChangeAspect="1"/>
          </p:cNvPicPr>
          <p:nvPr/>
        </p:nvPicPr>
        <p:blipFill>
          <a:blip r:embed="rId5"/>
          <a:stretch>
            <a:fillRect/>
          </a:stretch>
        </p:blipFill>
        <p:spPr>
          <a:xfrm>
            <a:off x="6557104" y="1678156"/>
            <a:ext cx="4765044" cy="3573783"/>
          </a:xfrm>
          <a:prstGeom prst="rect">
            <a:avLst/>
          </a:prstGeom>
          <a:ln>
            <a:noFill/>
          </a:ln>
        </p:spPr>
      </p:pic>
      <p:pic>
        <p:nvPicPr>
          <p:cNvPr id="12" name="Picture 11" descr="A chart of temperature&#10;&#10;Description automatically generated">
            <a:extLst>
              <a:ext uri="{FF2B5EF4-FFF2-40B4-BE49-F238E27FC236}">
                <a16:creationId xmlns:a16="http://schemas.microsoft.com/office/drawing/2014/main" id="{CE4B0E75-D1E6-9B9C-4D9B-4AF25C306289}"/>
              </a:ext>
            </a:extLst>
          </p:cNvPr>
          <p:cNvPicPr>
            <a:picLocks noChangeAspect="1"/>
          </p:cNvPicPr>
          <p:nvPr/>
        </p:nvPicPr>
        <p:blipFill>
          <a:blip r:embed="rId6"/>
          <a:stretch>
            <a:fillRect/>
          </a:stretch>
        </p:blipFill>
        <p:spPr>
          <a:xfrm>
            <a:off x="4734304" y="5390155"/>
            <a:ext cx="2961136" cy="493522"/>
          </a:xfrm>
          <a:prstGeom prst="rect">
            <a:avLst/>
          </a:prstGeom>
        </p:spPr>
      </p:pic>
      <p:pic>
        <p:nvPicPr>
          <p:cNvPr id="14" name="Picture 13" descr="A yellow snake with blue square&#10;&#10;Description automatically generated">
            <a:extLst>
              <a:ext uri="{FF2B5EF4-FFF2-40B4-BE49-F238E27FC236}">
                <a16:creationId xmlns:a16="http://schemas.microsoft.com/office/drawing/2014/main" id="{E6222A22-0FDB-FCD7-8627-546440B57FD8}"/>
              </a:ext>
            </a:extLst>
          </p:cNvPr>
          <p:cNvPicPr>
            <a:picLocks noChangeAspect="1"/>
          </p:cNvPicPr>
          <p:nvPr/>
        </p:nvPicPr>
        <p:blipFill>
          <a:blip r:embed="rId7"/>
          <a:stretch>
            <a:fillRect/>
          </a:stretch>
        </p:blipFill>
        <p:spPr>
          <a:xfrm>
            <a:off x="1122280" y="1687780"/>
            <a:ext cx="4765044" cy="3573783"/>
          </a:xfrm>
          <a:prstGeom prst="rect">
            <a:avLst/>
          </a:prstGeom>
        </p:spPr>
      </p:pic>
    </p:spTree>
    <p:extLst>
      <p:ext uri="{BB962C8B-B14F-4D97-AF65-F5344CB8AC3E}">
        <p14:creationId xmlns:p14="http://schemas.microsoft.com/office/powerpoint/2010/main" val="18882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201881" y="246137"/>
            <a:ext cx="11779912"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Results – Warm Powerplant Inflows</a:t>
            </a:r>
          </a:p>
        </p:txBody>
      </p:sp>
      <p:pic>
        <p:nvPicPr>
          <p:cNvPr id="5" name="Picture 4" descr="A yellow and blue line&#10;&#10;Description automatically generated with medium confidence">
            <a:extLst>
              <a:ext uri="{FF2B5EF4-FFF2-40B4-BE49-F238E27FC236}">
                <a16:creationId xmlns:a16="http://schemas.microsoft.com/office/drawing/2014/main" id="{3D71C6FE-833E-FB91-6B3C-F744B13BEAAE}"/>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4D2BFC4E-C996-DEE6-0908-AFC49EC1E296}"/>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01D1FF7C-E11D-F064-5A98-3DD7FBCB718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3" name="Picture 2" descr="A yellow line on a gray background&#10;&#10;Description automatically generated">
            <a:extLst>
              <a:ext uri="{FF2B5EF4-FFF2-40B4-BE49-F238E27FC236}">
                <a16:creationId xmlns:a16="http://schemas.microsoft.com/office/drawing/2014/main" id="{8037C277-6C0E-6DCF-287B-B7445C882D0D}"/>
              </a:ext>
            </a:extLst>
          </p:cNvPr>
          <p:cNvPicPr>
            <a:picLocks noChangeAspect="1"/>
          </p:cNvPicPr>
          <p:nvPr/>
        </p:nvPicPr>
        <p:blipFill>
          <a:blip r:embed="rId5"/>
          <a:stretch>
            <a:fillRect/>
          </a:stretch>
        </p:blipFill>
        <p:spPr>
          <a:xfrm>
            <a:off x="1122279" y="1685976"/>
            <a:ext cx="4765043" cy="3573782"/>
          </a:xfrm>
          <a:prstGeom prst="rect">
            <a:avLst/>
          </a:prstGeom>
        </p:spPr>
      </p:pic>
      <p:pic>
        <p:nvPicPr>
          <p:cNvPr id="7" name="Picture 6" descr="A yellow and blue road&#10;&#10;Description automatically generated with medium confidence">
            <a:extLst>
              <a:ext uri="{FF2B5EF4-FFF2-40B4-BE49-F238E27FC236}">
                <a16:creationId xmlns:a16="http://schemas.microsoft.com/office/drawing/2014/main" id="{612A5DC7-5EC0-7060-478C-7C97580DD4D9}"/>
              </a:ext>
            </a:extLst>
          </p:cNvPr>
          <p:cNvPicPr>
            <a:picLocks noChangeAspect="1"/>
          </p:cNvPicPr>
          <p:nvPr/>
        </p:nvPicPr>
        <p:blipFill>
          <a:blip r:embed="rId6"/>
          <a:stretch>
            <a:fillRect/>
          </a:stretch>
        </p:blipFill>
        <p:spPr>
          <a:xfrm>
            <a:off x="6557104" y="1678156"/>
            <a:ext cx="4765044" cy="3573783"/>
          </a:xfrm>
          <a:prstGeom prst="rect">
            <a:avLst/>
          </a:prstGeom>
          <a:ln>
            <a:noFill/>
          </a:ln>
        </p:spPr>
      </p:pic>
      <p:pic>
        <p:nvPicPr>
          <p:cNvPr id="12" name="Picture 11" descr="A pixelated image of a snake&#10;&#10;Description automatically generated">
            <a:extLst>
              <a:ext uri="{FF2B5EF4-FFF2-40B4-BE49-F238E27FC236}">
                <a16:creationId xmlns:a16="http://schemas.microsoft.com/office/drawing/2014/main" id="{3796B647-6A29-3DDB-772C-6E35F21A81B2}"/>
              </a:ext>
            </a:extLst>
          </p:cNvPr>
          <p:cNvPicPr>
            <a:picLocks noChangeAspect="1"/>
          </p:cNvPicPr>
          <p:nvPr/>
        </p:nvPicPr>
        <p:blipFill>
          <a:blip r:embed="rId7"/>
          <a:stretch>
            <a:fillRect/>
          </a:stretch>
        </p:blipFill>
        <p:spPr>
          <a:xfrm>
            <a:off x="1122279" y="1676351"/>
            <a:ext cx="4765043" cy="3573782"/>
          </a:xfrm>
          <a:prstGeom prst="rect">
            <a:avLst/>
          </a:prstGeom>
        </p:spPr>
      </p:pic>
      <p:pic>
        <p:nvPicPr>
          <p:cNvPr id="14" name="Picture 13" descr="A colorful line of a pipe&#10;&#10;Description automatically generated with low confidence">
            <a:extLst>
              <a:ext uri="{FF2B5EF4-FFF2-40B4-BE49-F238E27FC236}">
                <a16:creationId xmlns:a16="http://schemas.microsoft.com/office/drawing/2014/main" id="{CDADC0AA-728E-DDDD-9FA1-65C1DAD1D4C8}"/>
              </a:ext>
            </a:extLst>
          </p:cNvPr>
          <p:cNvPicPr>
            <a:picLocks noChangeAspect="1"/>
          </p:cNvPicPr>
          <p:nvPr/>
        </p:nvPicPr>
        <p:blipFill>
          <a:blip r:embed="rId8"/>
          <a:stretch>
            <a:fillRect/>
          </a:stretch>
        </p:blipFill>
        <p:spPr>
          <a:xfrm>
            <a:off x="6557104" y="1678155"/>
            <a:ext cx="4765044" cy="3573783"/>
          </a:xfrm>
          <a:prstGeom prst="rect">
            <a:avLst/>
          </a:prstGeom>
        </p:spPr>
      </p:pic>
      <p:pic>
        <p:nvPicPr>
          <p:cNvPr id="15" name="Picture 14" descr="A chart of temperature&#10;&#10;Description automatically generated">
            <a:extLst>
              <a:ext uri="{FF2B5EF4-FFF2-40B4-BE49-F238E27FC236}">
                <a16:creationId xmlns:a16="http://schemas.microsoft.com/office/drawing/2014/main" id="{E2321FCF-A2BA-4A26-A736-8803CCC642CF}"/>
              </a:ext>
            </a:extLst>
          </p:cNvPr>
          <p:cNvPicPr>
            <a:picLocks noChangeAspect="1"/>
          </p:cNvPicPr>
          <p:nvPr/>
        </p:nvPicPr>
        <p:blipFill>
          <a:blip r:embed="rId9"/>
          <a:stretch>
            <a:fillRect/>
          </a:stretch>
        </p:blipFill>
        <p:spPr>
          <a:xfrm>
            <a:off x="4734304" y="5390155"/>
            <a:ext cx="2961136" cy="493522"/>
          </a:xfrm>
          <a:prstGeom prst="rect">
            <a:avLst/>
          </a:prstGeom>
        </p:spPr>
      </p:pic>
    </p:spTree>
    <p:extLst>
      <p:ext uri="{BB962C8B-B14F-4D97-AF65-F5344CB8AC3E}">
        <p14:creationId xmlns:p14="http://schemas.microsoft.com/office/powerpoint/2010/main" val="353619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61394"/>
            <a:ext cx="6419517" cy="5414963"/>
          </a:xfrm>
        </p:spPr>
        <p:txBody>
          <a:bodyPr>
            <a:noAutofit/>
          </a:bodyPr>
          <a:lstStyle/>
          <a:p>
            <a:pPr marL="342900" indent="-342900">
              <a:lnSpc>
                <a:spcPct val="120000"/>
              </a:lnSpc>
              <a:spcBef>
                <a:spcPts val="0"/>
              </a:spcBef>
            </a:pPr>
            <a:r>
              <a:rPr lang="en-US" sz="1800" dirty="0"/>
              <a:t>Develop integrated hydro-ecological models that simulate the complex and dynamics interactions between hydrology, meteorology, climate, water quality (salinity, temperature, nutrients), soil chemistry, vegetation, and morphology processes.</a:t>
            </a:r>
          </a:p>
          <a:p>
            <a:pPr marL="342900" indent="-342900">
              <a:lnSpc>
                <a:spcPct val="120000"/>
              </a:lnSpc>
              <a:spcBef>
                <a:spcPts val="0"/>
              </a:spcBef>
            </a:pPr>
            <a:r>
              <a:rPr lang="en-US" sz="1800" dirty="0"/>
              <a:t>Models will enable evaluating system vulnerabilities and identifying adaptation pathways to improve the resilience of coastal ecosystems to environmental stresses, such as increasing frequency and intensity of coastal storm surges and extreme precipitation events, rising sea levels, decreasing freshwater flows, and increased salinity intrusion. </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a:t>
            </a:fld>
            <a:endParaRPr lang="en-US" sz="1000">
              <a:solidFill>
                <a:schemeClr val="tx1">
                  <a:lumMod val="75000"/>
                  <a:lumOff val="25000"/>
                </a:schemeClr>
              </a:solidFill>
              <a:latin typeface="Calibri" panose="020F0502020204030204"/>
            </a:endParaRPr>
          </a:p>
        </p:txBody>
      </p:sp>
      <p:pic>
        <p:nvPicPr>
          <p:cNvPr id="5" name="Picture 4">
            <a:extLst>
              <a:ext uri="{FF2B5EF4-FFF2-40B4-BE49-F238E27FC236}">
                <a16:creationId xmlns:a16="http://schemas.microsoft.com/office/drawing/2014/main" id="{E6663A4C-1959-4949-B017-51093C37BB49}"/>
              </a:ext>
            </a:extLst>
          </p:cNvPr>
          <p:cNvPicPr>
            <a:picLocks noChangeAspect="1"/>
          </p:cNvPicPr>
          <p:nvPr/>
        </p:nvPicPr>
        <p:blipFill>
          <a:blip r:embed="rId2"/>
          <a:stretch>
            <a:fillRect/>
          </a:stretch>
        </p:blipFill>
        <p:spPr>
          <a:xfrm>
            <a:off x="9461834" y="974172"/>
            <a:ext cx="2120566" cy="2073790"/>
          </a:xfrm>
          <a:prstGeom prst="rect">
            <a:avLst/>
          </a:prstGeom>
        </p:spPr>
      </p:pic>
      <p:pic>
        <p:nvPicPr>
          <p:cNvPr id="7" name="Picture 6">
            <a:extLst>
              <a:ext uri="{FF2B5EF4-FFF2-40B4-BE49-F238E27FC236}">
                <a16:creationId xmlns:a16="http://schemas.microsoft.com/office/drawing/2014/main" id="{C2ACEC96-9D9D-7246-AFD5-6AE0E1BFB58C}"/>
              </a:ext>
            </a:extLst>
          </p:cNvPr>
          <p:cNvPicPr>
            <a:picLocks noChangeAspect="1"/>
          </p:cNvPicPr>
          <p:nvPr/>
        </p:nvPicPr>
        <p:blipFill>
          <a:blip r:embed="rId3"/>
          <a:stretch>
            <a:fillRect/>
          </a:stretch>
        </p:blipFill>
        <p:spPr>
          <a:xfrm>
            <a:off x="7023434" y="974171"/>
            <a:ext cx="2291683" cy="1946755"/>
          </a:xfrm>
          <a:prstGeom prst="rect">
            <a:avLst/>
          </a:prstGeom>
        </p:spPr>
      </p:pic>
      <p:pic>
        <p:nvPicPr>
          <p:cNvPr id="2050" name="Picture 2" descr="Hatches Harbor salt marsh">
            <a:extLst>
              <a:ext uri="{FF2B5EF4-FFF2-40B4-BE49-F238E27FC236}">
                <a16:creationId xmlns:a16="http://schemas.microsoft.com/office/drawing/2014/main" id="{0C945BCB-A443-AFEF-B158-6BF4174E6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1069" y="3039779"/>
            <a:ext cx="4531331" cy="305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541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213756" y="246137"/>
            <a:ext cx="1176803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Nutrient Modeling Capabilities</a:t>
            </a:r>
          </a:p>
        </p:txBody>
      </p:sp>
      <p:pic>
        <p:nvPicPr>
          <p:cNvPr id="11" name="Picture 10" descr="A pixelated image of a snake&#10;&#10;Description automatically generated">
            <a:extLst>
              <a:ext uri="{FF2B5EF4-FFF2-40B4-BE49-F238E27FC236}">
                <a16:creationId xmlns:a16="http://schemas.microsoft.com/office/drawing/2014/main" id="{036215C3-BFF6-C47C-48D9-0FB6B3113E17}"/>
              </a:ext>
            </a:extLst>
          </p:cNvPr>
          <p:cNvPicPr>
            <a:picLocks noChangeAspect="1"/>
          </p:cNvPicPr>
          <p:nvPr/>
        </p:nvPicPr>
        <p:blipFill>
          <a:blip r:embed="rId3"/>
          <a:stretch>
            <a:fillRect/>
          </a:stretch>
        </p:blipFill>
        <p:spPr>
          <a:xfrm>
            <a:off x="682064" y="3287238"/>
            <a:ext cx="2468880" cy="2367419"/>
          </a:xfrm>
          <a:prstGeom prst="rect">
            <a:avLst/>
          </a:prstGeom>
        </p:spPr>
      </p:pic>
      <p:pic>
        <p:nvPicPr>
          <p:cNvPr id="16" name="Picture 15" descr="A graph with a line drawn on it&#10;&#10;Description automatically generated">
            <a:extLst>
              <a:ext uri="{FF2B5EF4-FFF2-40B4-BE49-F238E27FC236}">
                <a16:creationId xmlns:a16="http://schemas.microsoft.com/office/drawing/2014/main" id="{7EE9CC87-8C86-F644-299B-3434152B35C6}"/>
              </a:ext>
            </a:extLst>
          </p:cNvPr>
          <p:cNvPicPr>
            <a:picLocks noChangeAspect="1"/>
          </p:cNvPicPr>
          <p:nvPr/>
        </p:nvPicPr>
        <p:blipFill>
          <a:blip r:embed="rId4"/>
          <a:stretch>
            <a:fillRect/>
          </a:stretch>
        </p:blipFill>
        <p:spPr>
          <a:xfrm>
            <a:off x="393140" y="818335"/>
            <a:ext cx="2807726" cy="2243429"/>
          </a:xfrm>
          <a:prstGeom prst="rect">
            <a:avLst/>
          </a:prstGeom>
        </p:spPr>
      </p:pic>
      <p:pic>
        <p:nvPicPr>
          <p:cNvPr id="18" name="Picture 17" descr="A blue and yellow pixelated snake&#10;&#10;Description automatically generated">
            <a:extLst>
              <a:ext uri="{FF2B5EF4-FFF2-40B4-BE49-F238E27FC236}">
                <a16:creationId xmlns:a16="http://schemas.microsoft.com/office/drawing/2014/main" id="{F661BADE-D657-EB08-A4B9-5BB92617932D}"/>
              </a:ext>
            </a:extLst>
          </p:cNvPr>
          <p:cNvPicPr>
            <a:picLocks noChangeAspect="1"/>
          </p:cNvPicPr>
          <p:nvPr/>
        </p:nvPicPr>
        <p:blipFill>
          <a:blip r:embed="rId5"/>
          <a:stretch>
            <a:fillRect/>
          </a:stretch>
        </p:blipFill>
        <p:spPr>
          <a:xfrm>
            <a:off x="3468184" y="3291615"/>
            <a:ext cx="2468880" cy="2367419"/>
          </a:xfrm>
          <a:prstGeom prst="rect">
            <a:avLst/>
          </a:prstGeom>
        </p:spPr>
      </p:pic>
      <p:pic>
        <p:nvPicPr>
          <p:cNvPr id="20" name="Picture 19" descr="A graph with a line&#10;&#10;Description automatically generated">
            <a:extLst>
              <a:ext uri="{FF2B5EF4-FFF2-40B4-BE49-F238E27FC236}">
                <a16:creationId xmlns:a16="http://schemas.microsoft.com/office/drawing/2014/main" id="{09FB7C2F-9924-7625-03F1-3A08D8FF6443}"/>
              </a:ext>
            </a:extLst>
          </p:cNvPr>
          <p:cNvPicPr>
            <a:picLocks noChangeAspect="1"/>
          </p:cNvPicPr>
          <p:nvPr/>
        </p:nvPicPr>
        <p:blipFill>
          <a:blip r:embed="rId6"/>
          <a:stretch>
            <a:fillRect/>
          </a:stretch>
        </p:blipFill>
        <p:spPr>
          <a:xfrm>
            <a:off x="3200866" y="818337"/>
            <a:ext cx="2807725" cy="2243427"/>
          </a:xfrm>
          <a:prstGeom prst="rect">
            <a:avLst/>
          </a:prstGeom>
        </p:spPr>
      </p:pic>
      <p:pic>
        <p:nvPicPr>
          <p:cNvPr id="22" name="Picture 21" descr="A pixelated image of a snake&#10;&#10;Description automatically generated">
            <a:extLst>
              <a:ext uri="{FF2B5EF4-FFF2-40B4-BE49-F238E27FC236}">
                <a16:creationId xmlns:a16="http://schemas.microsoft.com/office/drawing/2014/main" id="{8BC9848D-5C03-3E3B-EDE5-CCB0B207BE15}"/>
              </a:ext>
            </a:extLst>
          </p:cNvPr>
          <p:cNvPicPr>
            <a:picLocks noChangeAspect="1"/>
          </p:cNvPicPr>
          <p:nvPr/>
        </p:nvPicPr>
        <p:blipFill>
          <a:blip r:embed="rId7"/>
          <a:stretch>
            <a:fillRect/>
          </a:stretch>
        </p:blipFill>
        <p:spPr>
          <a:xfrm>
            <a:off x="6351720" y="3277635"/>
            <a:ext cx="2468880" cy="2367419"/>
          </a:xfrm>
          <a:prstGeom prst="rect">
            <a:avLst/>
          </a:prstGeom>
        </p:spPr>
      </p:pic>
      <p:pic>
        <p:nvPicPr>
          <p:cNvPr id="24" name="Picture 23" descr="A graph with numbers and a line&#10;&#10;Description automatically generated">
            <a:extLst>
              <a:ext uri="{FF2B5EF4-FFF2-40B4-BE49-F238E27FC236}">
                <a16:creationId xmlns:a16="http://schemas.microsoft.com/office/drawing/2014/main" id="{B1907905-D622-8132-BC12-91262BFFF169}"/>
              </a:ext>
            </a:extLst>
          </p:cNvPr>
          <p:cNvPicPr>
            <a:picLocks noChangeAspect="1"/>
          </p:cNvPicPr>
          <p:nvPr/>
        </p:nvPicPr>
        <p:blipFill>
          <a:blip r:embed="rId8"/>
          <a:stretch>
            <a:fillRect/>
          </a:stretch>
        </p:blipFill>
        <p:spPr>
          <a:xfrm>
            <a:off x="6015318" y="818334"/>
            <a:ext cx="2851890" cy="2240280"/>
          </a:xfrm>
          <a:prstGeom prst="rect">
            <a:avLst/>
          </a:prstGeom>
        </p:spPr>
      </p:pic>
      <p:pic>
        <p:nvPicPr>
          <p:cNvPr id="26" name="Picture 25" descr="A pixelated snake with a blue and yellow center&#10;&#10;Description automatically generated">
            <a:extLst>
              <a:ext uri="{FF2B5EF4-FFF2-40B4-BE49-F238E27FC236}">
                <a16:creationId xmlns:a16="http://schemas.microsoft.com/office/drawing/2014/main" id="{106D8A05-B06D-3DA4-55EE-B8DD32CFA143}"/>
              </a:ext>
            </a:extLst>
          </p:cNvPr>
          <p:cNvPicPr>
            <a:picLocks noChangeAspect="1"/>
          </p:cNvPicPr>
          <p:nvPr/>
        </p:nvPicPr>
        <p:blipFill>
          <a:blip r:embed="rId9"/>
          <a:stretch>
            <a:fillRect/>
          </a:stretch>
        </p:blipFill>
        <p:spPr>
          <a:xfrm>
            <a:off x="9157024" y="3277634"/>
            <a:ext cx="2468880" cy="2367420"/>
          </a:xfrm>
          <a:prstGeom prst="rect">
            <a:avLst/>
          </a:prstGeom>
        </p:spPr>
      </p:pic>
      <p:pic>
        <p:nvPicPr>
          <p:cNvPr id="28" name="Picture 27" descr="A graph of a line&#10;&#10;Description automatically generated">
            <a:extLst>
              <a:ext uri="{FF2B5EF4-FFF2-40B4-BE49-F238E27FC236}">
                <a16:creationId xmlns:a16="http://schemas.microsoft.com/office/drawing/2014/main" id="{D7246A7E-B158-B7E5-7A24-40781F68EACF}"/>
              </a:ext>
            </a:extLst>
          </p:cNvPr>
          <p:cNvPicPr>
            <a:picLocks noChangeAspect="1"/>
          </p:cNvPicPr>
          <p:nvPr/>
        </p:nvPicPr>
        <p:blipFill>
          <a:blip r:embed="rId10"/>
          <a:stretch>
            <a:fillRect/>
          </a:stretch>
        </p:blipFill>
        <p:spPr>
          <a:xfrm>
            <a:off x="8903725" y="825380"/>
            <a:ext cx="2787532" cy="2238265"/>
          </a:xfrm>
          <a:prstGeom prst="rect">
            <a:avLst/>
          </a:prstGeom>
        </p:spPr>
      </p:pic>
      <p:sp>
        <p:nvSpPr>
          <p:cNvPr id="29" name="TextBox 28">
            <a:extLst>
              <a:ext uri="{FF2B5EF4-FFF2-40B4-BE49-F238E27FC236}">
                <a16:creationId xmlns:a16="http://schemas.microsoft.com/office/drawing/2014/main" id="{54ABC33F-4706-F555-09B7-B8C8664D529A}"/>
              </a:ext>
            </a:extLst>
          </p:cNvPr>
          <p:cNvSpPr txBox="1"/>
          <p:nvPr/>
        </p:nvSpPr>
        <p:spPr>
          <a:xfrm>
            <a:off x="794730" y="5671715"/>
            <a:ext cx="2243547" cy="338554"/>
          </a:xfrm>
          <a:prstGeom prst="rect">
            <a:avLst/>
          </a:prstGeom>
          <a:noFill/>
        </p:spPr>
        <p:txBody>
          <a:bodyPr wrap="square" rtlCol="0">
            <a:spAutoFit/>
          </a:bodyPr>
          <a:lstStyle/>
          <a:p>
            <a:pPr algn="ctr"/>
            <a:r>
              <a:rPr lang="en-US" sz="1600" dirty="0"/>
              <a:t>Dissolved Oxygen</a:t>
            </a:r>
          </a:p>
        </p:txBody>
      </p:sp>
      <p:sp>
        <p:nvSpPr>
          <p:cNvPr id="32" name="TextBox 31">
            <a:extLst>
              <a:ext uri="{FF2B5EF4-FFF2-40B4-BE49-F238E27FC236}">
                <a16:creationId xmlns:a16="http://schemas.microsoft.com/office/drawing/2014/main" id="{35E55A14-F690-C6BD-4E14-CC8AAC595641}"/>
              </a:ext>
            </a:extLst>
          </p:cNvPr>
          <p:cNvSpPr txBox="1"/>
          <p:nvPr/>
        </p:nvSpPr>
        <p:spPr>
          <a:xfrm>
            <a:off x="3589829" y="5671715"/>
            <a:ext cx="2243547" cy="338554"/>
          </a:xfrm>
          <a:prstGeom prst="rect">
            <a:avLst/>
          </a:prstGeom>
          <a:noFill/>
        </p:spPr>
        <p:txBody>
          <a:bodyPr wrap="square" rtlCol="0">
            <a:spAutoFit/>
          </a:bodyPr>
          <a:lstStyle/>
          <a:p>
            <a:pPr algn="ctr"/>
            <a:r>
              <a:rPr lang="en-US" sz="1600" dirty="0"/>
              <a:t>Ammonia (NH</a:t>
            </a:r>
            <a:r>
              <a:rPr lang="en-US" sz="1600" baseline="-25000" dirty="0"/>
              <a:t>4</a:t>
            </a:r>
            <a:r>
              <a:rPr lang="en-US" sz="1600" dirty="0"/>
              <a:t>)</a:t>
            </a:r>
          </a:p>
        </p:txBody>
      </p:sp>
      <p:sp>
        <p:nvSpPr>
          <p:cNvPr id="33" name="TextBox 32">
            <a:extLst>
              <a:ext uri="{FF2B5EF4-FFF2-40B4-BE49-F238E27FC236}">
                <a16:creationId xmlns:a16="http://schemas.microsoft.com/office/drawing/2014/main" id="{3FFB34DD-CCDE-85AD-F3F8-AA3CEFB388D1}"/>
              </a:ext>
            </a:extLst>
          </p:cNvPr>
          <p:cNvSpPr txBox="1"/>
          <p:nvPr/>
        </p:nvSpPr>
        <p:spPr>
          <a:xfrm>
            <a:off x="6461989" y="5668378"/>
            <a:ext cx="2243547" cy="338554"/>
          </a:xfrm>
          <a:prstGeom prst="rect">
            <a:avLst/>
          </a:prstGeom>
          <a:noFill/>
        </p:spPr>
        <p:txBody>
          <a:bodyPr wrap="square" rtlCol="0">
            <a:spAutoFit/>
          </a:bodyPr>
          <a:lstStyle/>
          <a:p>
            <a:pPr algn="ctr"/>
            <a:r>
              <a:rPr lang="en-US" sz="1600" dirty="0"/>
              <a:t>Nitrate (NO</a:t>
            </a:r>
            <a:r>
              <a:rPr lang="en-US" sz="1600" baseline="-25000" dirty="0"/>
              <a:t>3</a:t>
            </a:r>
            <a:r>
              <a:rPr lang="en-US" sz="1600" dirty="0"/>
              <a:t>)</a:t>
            </a:r>
          </a:p>
        </p:txBody>
      </p:sp>
      <p:sp>
        <p:nvSpPr>
          <p:cNvPr id="34" name="TextBox 33">
            <a:extLst>
              <a:ext uri="{FF2B5EF4-FFF2-40B4-BE49-F238E27FC236}">
                <a16:creationId xmlns:a16="http://schemas.microsoft.com/office/drawing/2014/main" id="{38B28BAD-C139-F216-B61C-351BB26A7A08}"/>
              </a:ext>
            </a:extLst>
          </p:cNvPr>
          <p:cNvSpPr txBox="1"/>
          <p:nvPr/>
        </p:nvSpPr>
        <p:spPr>
          <a:xfrm>
            <a:off x="9294467" y="5668378"/>
            <a:ext cx="2243547" cy="584775"/>
          </a:xfrm>
          <a:prstGeom prst="rect">
            <a:avLst/>
          </a:prstGeom>
          <a:noFill/>
        </p:spPr>
        <p:txBody>
          <a:bodyPr wrap="square" rtlCol="0">
            <a:spAutoFit/>
          </a:bodyPr>
          <a:lstStyle/>
          <a:p>
            <a:pPr algn="ctr"/>
            <a:r>
              <a:rPr lang="en-US" sz="1600" dirty="0"/>
              <a:t>Total Inorganic Phosphorus (TIP)</a:t>
            </a:r>
          </a:p>
        </p:txBody>
      </p:sp>
    </p:spTree>
    <p:extLst>
      <p:ext uri="{BB962C8B-B14F-4D97-AF65-F5344CB8AC3E}">
        <p14:creationId xmlns:p14="http://schemas.microsoft.com/office/powerpoint/2010/main" val="219555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1619"/>
            <a:ext cx="11817927" cy="769401"/>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ClearWater-Riverine Example:</a:t>
            </a:r>
            <a:br>
              <a:rPr lang="en-US" sz="2400" kern="1200" dirty="0">
                <a:solidFill>
                  <a:schemeClr val="tx1"/>
                </a:solidFill>
                <a:latin typeface="Arial" pitchFamily="34" charset="0"/>
                <a:ea typeface="+mn-ea"/>
                <a:cs typeface="+mn-cs"/>
              </a:rPr>
            </a:br>
            <a:r>
              <a:rPr lang="en-US" sz="2000" kern="1200" dirty="0">
                <a:solidFill>
                  <a:schemeClr val="tx1"/>
                </a:solidFill>
                <a:latin typeface="Arial" pitchFamily="34" charset="0"/>
                <a:ea typeface="+mn-ea"/>
                <a:cs typeface="+mn-cs"/>
              </a:rPr>
              <a:t>E. Coli Transport in the Ohio River</a:t>
            </a: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3"/>
          <a:stretch>
            <a:fillRect/>
          </a:stretch>
        </p:blipFill>
        <p:spPr>
          <a:xfrm>
            <a:off x="958070" y="1050180"/>
            <a:ext cx="10275860" cy="5137930"/>
          </a:xfrm>
          <a:prstGeom prst="rect">
            <a:avLst/>
          </a:prstGeom>
        </p:spPr>
      </p:pic>
    </p:spTree>
    <p:extLst>
      <p:ext uri="{BB962C8B-B14F-4D97-AF65-F5344CB8AC3E}">
        <p14:creationId xmlns:p14="http://schemas.microsoft.com/office/powerpoint/2010/main" val="2971538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200" b="1" dirty="0"/>
              <a:t>Hydro-Ecological Salt Marsh Model</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533400" y="833444"/>
            <a:ext cx="6858000" cy="5414963"/>
          </a:xfrm>
        </p:spPr>
        <p:txBody>
          <a:bodyPr>
            <a:noAutofit/>
          </a:bodyPr>
          <a:lstStyle/>
          <a:p>
            <a:pPr marL="0" indent="0">
              <a:lnSpc>
                <a:spcPct val="120000"/>
              </a:lnSpc>
              <a:spcBef>
                <a:spcPts val="0"/>
              </a:spcBef>
              <a:buNone/>
            </a:pPr>
            <a:r>
              <a:rPr lang="en-US" sz="1800" b="1" dirty="0"/>
              <a:t>Long-Term Goal: </a:t>
            </a:r>
            <a:r>
              <a:rPr lang="en-US" sz="1800" dirty="0"/>
              <a:t>Inform design guidelines for constructed salt marshes NNBF for specific performance levels of wave attenuation, erosion reduction, and habitat creation.</a:t>
            </a:r>
          </a:p>
          <a:p>
            <a:pPr marL="0" indent="0">
              <a:lnSpc>
                <a:spcPct val="120000"/>
              </a:lnSpc>
              <a:spcBef>
                <a:spcPts val="0"/>
              </a:spcBef>
              <a:buNone/>
            </a:pPr>
            <a:endParaRPr lang="en-US" sz="1800" dirty="0"/>
          </a:p>
          <a:p>
            <a:pPr marL="0" indent="0">
              <a:lnSpc>
                <a:spcPct val="120000"/>
              </a:lnSpc>
              <a:spcBef>
                <a:spcPts val="0"/>
              </a:spcBef>
              <a:buNone/>
            </a:pPr>
            <a:r>
              <a:rPr lang="en-US" sz="1800" b="1" dirty="0"/>
              <a:t>Objective: Develop a “unit” salt marsh model that can demonstrate how to:</a:t>
            </a:r>
            <a:endParaRPr lang="en-US" sz="1800" dirty="0"/>
          </a:p>
          <a:p>
            <a:pPr>
              <a:lnSpc>
                <a:spcPct val="120000"/>
              </a:lnSpc>
              <a:spcBef>
                <a:spcPts val="0"/>
              </a:spcBef>
            </a:pPr>
            <a:r>
              <a:rPr lang="en-US" sz="1800" dirty="0"/>
              <a:t>Design salt marshes for specific performance objective(s) that are robust to range of potential future sea level and sediment input conditions</a:t>
            </a:r>
          </a:p>
          <a:p>
            <a:pPr>
              <a:lnSpc>
                <a:spcPct val="120000"/>
              </a:lnSpc>
              <a:spcBef>
                <a:spcPts val="0"/>
              </a:spcBef>
            </a:pPr>
            <a:r>
              <a:rPr lang="en-US" sz="1800" dirty="0"/>
              <a:t>Quantify performance using measurable performance metric(s)</a:t>
            </a:r>
          </a:p>
          <a:p>
            <a:pPr>
              <a:lnSpc>
                <a:spcPct val="120000"/>
              </a:lnSpc>
              <a:spcBef>
                <a:spcPts val="0"/>
              </a:spcBef>
            </a:pPr>
            <a:r>
              <a:rPr lang="en-US" sz="1800" dirty="0"/>
              <a:t>Identify those marsh parameters (e.g., platform depth, vegetation species dominance, etc.) to which performance is most sensitive to.</a:t>
            </a:r>
          </a:p>
          <a:p>
            <a:pPr>
              <a:lnSpc>
                <a:spcPct val="120000"/>
              </a:lnSpc>
              <a:spcBef>
                <a:spcPts val="0"/>
              </a:spcBef>
            </a:pPr>
            <a:r>
              <a:rPr lang="en-US" sz="1800" dirty="0"/>
              <a:t>Lead to the development of generalized salt marsh model design guidelines</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22</a:t>
            </a:fld>
            <a:endParaRPr lang="en-US" sz="1000">
              <a:solidFill>
                <a:schemeClr val="tx1">
                  <a:lumMod val="75000"/>
                  <a:lumOff val="25000"/>
                </a:schemeClr>
              </a:solidFill>
              <a:latin typeface="Calibri" panose="020F0502020204030204"/>
            </a:endParaRPr>
          </a:p>
        </p:txBody>
      </p:sp>
      <p:pic>
        <p:nvPicPr>
          <p:cNvPr id="2" name="Picture 2">
            <a:extLst>
              <a:ext uri="{FF2B5EF4-FFF2-40B4-BE49-F238E27FC236}">
                <a16:creationId xmlns:a16="http://schemas.microsoft.com/office/drawing/2014/main" id="{56FE6590-C750-543C-CC5C-63D2A6ACD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4141" y="3569558"/>
            <a:ext cx="4078941" cy="266149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F3F5757-46D1-FF23-5472-5E281BEAE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850" y="848059"/>
            <a:ext cx="4106750" cy="266149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018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Salt Marsh Model: Design</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199" y="838200"/>
            <a:ext cx="2895601" cy="1477328"/>
          </a:xfrm>
        </p:spPr>
        <p:txBody>
          <a:bodyPr wrap="square">
            <a:spAutoFit/>
          </a:bodyPr>
          <a:lstStyle/>
          <a:p>
            <a:pPr>
              <a:lnSpc>
                <a:spcPct val="100000"/>
              </a:lnSpc>
              <a:spcBef>
                <a:spcPts val="0"/>
              </a:spcBef>
            </a:pPr>
            <a:r>
              <a:rPr lang="en-US" sz="1800" dirty="0">
                <a:solidFill>
                  <a:srgbClr val="1D1D1D"/>
                </a:solidFill>
                <a:latin typeface="Calibri" panose="020F0502020204030204" pitchFamily="34" charset="0"/>
              </a:rPr>
              <a:t>Flow diagram of our complete salt marsh model</a:t>
            </a:r>
          </a:p>
          <a:p>
            <a:pPr>
              <a:lnSpc>
                <a:spcPct val="100000"/>
              </a:lnSpc>
              <a:spcBef>
                <a:spcPts val="0"/>
              </a:spcBef>
            </a:pPr>
            <a:r>
              <a:rPr lang="en-US" sz="1800" dirty="0">
                <a:solidFill>
                  <a:srgbClr val="1D1D1D"/>
                </a:solidFill>
                <a:latin typeface="Calibri" panose="020F0502020204030204" pitchFamily="34" charset="0"/>
              </a:rPr>
              <a:t>Performance metrics we are computing</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23</a:t>
            </a:fld>
            <a:endParaRPr lang="en-US" sz="1000">
              <a:solidFill>
                <a:schemeClr val="tx1">
                  <a:lumMod val="75000"/>
                  <a:lumOff val="25000"/>
                </a:schemeClr>
              </a:solidFill>
              <a:latin typeface="Calibri" panose="020F0502020204030204"/>
            </a:endParaRPr>
          </a:p>
        </p:txBody>
      </p:sp>
      <p:pic>
        <p:nvPicPr>
          <p:cNvPr id="5" name="Picture 4">
            <a:extLst>
              <a:ext uri="{FF2B5EF4-FFF2-40B4-BE49-F238E27FC236}">
                <a16:creationId xmlns:a16="http://schemas.microsoft.com/office/drawing/2014/main" id="{889DB652-9396-950A-E8FF-82FBF52CBEAC}"/>
              </a:ext>
            </a:extLst>
          </p:cNvPr>
          <p:cNvPicPr>
            <a:picLocks noChangeAspect="1"/>
          </p:cNvPicPr>
          <p:nvPr/>
        </p:nvPicPr>
        <p:blipFill>
          <a:blip r:embed="rId2"/>
          <a:stretch>
            <a:fillRect/>
          </a:stretch>
        </p:blipFill>
        <p:spPr>
          <a:xfrm>
            <a:off x="3276600" y="829285"/>
            <a:ext cx="8040999" cy="5342915"/>
          </a:xfrm>
          <a:prstGeom prst="rect">
            <a:avLst/>
          </a:prstGeom>
          <a:ln w="3175">
            <a:solidFill>
              <a:schemeClr val="tx1"/>
            </a:solidFill>
          </a:ln>
        </p:spPr>
      </p:pic>
    </p:spTree>
    <p:extLst>
      <p:ext uri="{BB962C8B-B14F-4D97-AF65-F5344CB8AC3E}">
        <p14:creationId xmlns:p14="http://schemas.microsoft.com/office/powerpoint/2010/main" val="1110425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FY24-25 Salt Marsh Model Case Study</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533400" y="838200"/>
            <a:ext cx="6019800" cy="3061736"/>
          </a:xfrm>
        </p:spPr>
        <p:txBody>
          <a:bodyPr wrap="square">
            <a:spAutoFit/>
          </a:bodyPr>
          <a:lstStyle/>
          <a:p>
            <a:pPr marL="0" indent="0">
              <a:lnSpc>
                <a:spcPct val="120000"/>
              </a:lnSpc>
              <a:spcBef>
                <a:spcPts val="0"/>
              </a:spcBef>
              <a:buNone/>
            </a:pPr>
            <a:r>
              <a:rPr lang="en-US" sz="1800" b="1" dirty="0">
                <a:solidFill>
                  <a:srgbClr val="1D1D1D"/>
                </a:solidFill>
                <a:latin typeface="Calibri" panose="020F0502020204030204" pitchFamily="34" charset="0"/>
              </a:rPr>
              <a:t>Case Study Site: Dotson Family Marsh, San Pablo Bay</a:t>
            </a:r>
            <a:endParaRPr lang="en-US" sz="1800" dirty="0">
              <a:solidFill>
                <a:srgbClr val="1D1D1D"/>
              </a:solidFill>
              <a:latin typeface="Calibri" panose="020F0502020204030204" pitchFamily="34" charset="0"/>
            </a:endParaRPr>
          </a:p>
          <a:p>
            <a:pPr>
              <a:lnSpc>
                <a:spcPct val="120000"/>
              </a:lnSpc>
              <a:spcBef>
                <a:spcPts val="0"/>
              </a:spcBef>
            </a:pPr>
            <a:r>
              <a:rPr lang="en-US" sz="1800" dirty="0">
                <a:solidFill>
                  <a:srgbClr val="1D1D1D"/>
                </a:solidFill>
                <a:latin typeface="Calibri" panose="020F0502020204030204" pitchFamily="34" charset="0"/>
              </a:rPr>
              <a:t>The Dotson Family Marsh is a 238-acre (96 ha) regional park on San Pablo Bay in the East San Francisco Bay Area city of Richmond, California.</a:t>
            </a:r>
          </a:p>
          <a:p>
            <a:pPr>
              <a:lnSpc>
                <a:spcPct val="120000"/>
              </a:lnSpc>
              <a:spcBef>
                <a:spcPts val="0"/>
              </a:spcBef>
            </a:pPr>
            <a:r>
              <a:rPr lang="en-US" sz="1800" dirty="0">
                <a:solidFill>
                  <a:srgbClr val="1D1D1D"/>
                </a:solidFill>
                <a:latin typeface="Calibri" panose="020F0502020204030204" pitchFamily="34" charset="0"/>
              </a:rPr>
              <a:t>In 2009 the East Bay Regional Parks District acquired the marsh site, adding it to Point Pinole Regional Shoreline.</a:t>
            </a:r>
          </a:p>
          <a:p>
            <a:pPr>
              <a:lnSpc>
                <a:spcPct val="120000"/>
              </a:lnSpc>
              <a:spcBef>
                <a:spcPts val="0"/>
              </a:spcBef>
            </a:pPr>
            <a:r>
              <a:rPr lang="en-US" sz="1800" dirty="0">
                <a:solidFill>
                  <a:srgbClr val="1D1D1D"/>
                </a:solidFill>
                <a:latin typeface="Calibri" panose="020F0502020204030204" pitchFamily="34" charset="0"/>
              </a:rPr>
              <a:t>A habitat restoration plan for 60 acres of wetlands and 90 acres of California coastal prairie was subsequently approved.</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24</a:t>
            </a:fld>
            <a:endParaRPr lang="en-US" sz="1000">
              <a:solidFill>
                <a:schemeClr val="tx1">
                  <a:lumMod val="75000"/>
                  <a:lumOff val="25000"/>
                </a:schemeClr>
              </a:solidFill>
              <a:latin typeface="Calibri" panose="020F0502020204030204"/>
            </a:endParaRPr>
          </a:p>
        </p:txBody>
      </p:sp>
      <p:pic>
        <p:nvPicPr>
          <p:cNvPr id="1026" name="Picture 2" descr="undefined">
            <a:extLst>
              <a:ext uri="{FF2B5EF4-FFF2-40B4-BE49-F238E27FC236}">
                <a16:creationId xmlns:a16="http://schemas.microsoft.com/office/drawing/2014/main" id="{70C36913-6D46-7720-9F1D-CD16C371C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895349"/>
            <a:ext cx="5105400" cy="3829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11AE11-8ECC-C9AE-9E48-D91926CE2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55" y="3648609"/>
            <a:ext cx="4417345" cy="2599791"/>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348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FY24-25 Salt Marsh Model Case Study</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553200" y="5124271"/>
            <a:ext cx="4661626" cy="1200329"/>
          </a:xfrm>
        </p:spPr>
        <p:txBody>
          <a:bodyPr wrap="square">
            <a:spAutoFit/>
          </a:bodyPr>
          <a:lstStyle/>
          <a:p>
            <a:pPr marL="0" indent="0">
              <a:lnSpc>
                <a:spcPct val="100000"/>
              </a:lnSpc>
              <a:spcBef>
                <a:spcPts val="0"/>
              </a:spcBef>
              <a:buNone/>
            </a:pPr>
            <a:r>
              <a:rPr lang="en-US" sz="1800" dirty="0">
                <a:solidFill>
                  <a:srgbClr val="1D1D1D"/>
                </a:solidFill>
                <a:latin typeface="Calibri" panose="020F0502020204030204" pitchFamily="34" charset="0"/>
              </a:rPr>
              <a:t>Vegetation coverage, Dotson Family Marsh</a:t>
            </a:r>
          </a:p>
          <a:p>
            <a:pPr>
              <a:lnSpc>
                <a:spcPct val="100000"/>
              </a:lnSpc>
              <a:spcBef>
                <a:spcPts val="0"/>
              </a:spcBef>
            </a:pPr>
            <a:r>
              <a:rPr lang="en-US" sz="1800" dirty="0">
                <a:solidFill>
                  <a:srgbClr val="1D1D1D"/>
                </a:solidFill>
                <a:latin typeface="Calibri" panose="020F0502020204030204" pitchFamily="34" charset="0"/>
              </a:rPr>
              <a:t>The colors represent different species.</a:t>
            </a:r>
          </a:p>
          <a:p>
            <a:pPr>
              <a:lnSpc>
                <a:spcPct val="100000"/>
              </a:lnSpc>
              <a:spcBef>
                <a:spcPts val="0"/>
              </a:spcBef>
            </a:pPr>
            <a:r>
              <a:rPr lang="en-US" sz="1800" dirty="0">
                <a:solidFill>
                  <a:srgbClr val="1D1D1D"/>
                </a:solidFill>
                <a:latin typeface="Calibri" panose="020F0502020204030204" pitchFamily="34" charset="0"/>
              </a:rPr>
              <a:t>The site started out with no vegetation. This snapshot is a few years after installation.</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25</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A4ED802A-E48A-A751-8947-7949DA61E94B}"/>
              </a:ext>
            </a:extLst>
          </p:cNvPr>
          <p:cNvPicPr>
            <a:picLocks noChangeAspect="1"/>
          </p:cNvPicPr>
          <p:nvPr/>
        </p:nvPicPr>
        <p:blipFill>
          <a:blip r:embed="rId2"/>
          <a:stretch>
            <a:fillRect/>
          </a:stretch>
        </p:blipFill>
        <p:spPr>
          <a:xfrm>
            <a:off x="6553200" y="838203"/>
            <a:ext cx="4661625" cy="4302201"/>
          </a:xfrm>
          <a:prstGeom prst="rect">
            <a:avLst/>
          </a:prstGeom>
        </p:spPr>
      </p:pic>
      <p:pic>
        <p:nvPicPr>
          <p:cNvPr id="5" name="Picture 4">
            <a:extLst>
              <a:ext uri="{FF2B5EF4-FFF2-40B4-BE49-F238E27FC236}">
                <a16:creationId xmlns:a16="http://schemas.microsoft.com/office/drawing/2014/main" id="{04045FB2-043B-C81C-791A-B3991164F503}"/>
              </a:ext>
            </a:extLst>
          </p:cNvPr>
          <p:cNvPicPr>
            <a:picLocks noChangeAspect="1"/>
          </p:cNvPicPr>
          <p:nvPr/>
        </p:nvPicPr>
        <p:blipFill>
          <a:blip r:embed="rId3"/>
          <a:stretch>
            <a:fillRect/>
          </a:stretch>
        </p:blipFill>
        <p:spPr>
          <a:xfrm>
            <a:off x="1053375" y="838203"/>
            <a:ext cx="4661625" cy="4842142"/>
          </a:xfrm>
          <a:prstGeom prst="rect">
            <a:avLst/>
          </a:prstGeom>
        </p:spPr>
      </p:pic>
      <p:sp>
        <p:nvSpPr>
          <p:cNvPr id="7" name="Content Placeholder 3">
            <a:extLst>
              <a:ext uri="{FF2B5EF4-FFF2-40B4-BE49-F238E27FC236}">
                <a16:creationId xmlns:a16="http://schemas.microsoft.com/office/drawing/2014/main" id="{EDE2C2C1-744A-CF86-B9E7-8DEBBBADDD9D}"/>
              </a:ext>
            </a:extLst>
          </p:cNvPr>
          <p:cNvSpPr txBox="1">
            <a:spLocks/>
          </p:cNvSpPr>
          <p:nvPr/>
        </p:nvSpPr>
        <p:spPr>
          <a:xfrm>
            <a:off x="1490365" y="5715000"/>
            <a:ext cx="3754010" cy="36933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00000"/>
              </a:lnSpc>
              <a:spcBef>
                <a:spcPts val="0"/>
              </a:spcBef>
              <a:spcAft>
                <a:spcPts val="0"/>
              </a:spcAft>
              <a:buNone/>
            </a:pPr>
            <a:r>
              <a:rPr lang="en-US" sz="1800" dirty="0">
                <a:solidFill>
                  <a:srgbClr val="1D1D1D"/>
                </a:solidFill>
                <a:latin typeface="Calibri" panose="020F0502020204030204" pitchFamily="34" charset="0"/>
              </a:rPr>
              <a:t>Elevations, Dotson Family Marsh</a:t>
            </a:r>
          </a:p>
        </p:txBody>
      </p:sp>
    </p:spTree>
    <p:extLst>
      <p:ext uri="{BB962C8B-B14F-4D97-AF65-F5344CB8AC3E}">
        <p14:creationId xmlns:p14="http://schemas.microsoft.com/office/powerpoint/2010/main" val="3468786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FY24-25 Salt Marsh Model Case Study</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609600" y="1023878"/>
            <a:ext cx="4495800" cy="2246769"/>
          </a:xfrm>
        </p:spPr>
        <p:txBody>
          <a:bodyPr wrap="square">
            <a:spAutoFit/>
          </a:bodyPr>
          <a:lstStyle/>
          <a:p>
            <a:pPr>
              <a:lnSpc>
                <a:spcPct val="100000"/>
              </a:lnSpc>
              <a:spcBef>
                <a:spcPts val="0"/>
              </a:spcBef>
            </a:pPr>
            <a:r>
              <a:rPr lang="en-US" sz="2000" dirty="0">
                <a:solidFill>
                  <a:srgbClr val="1D1D1D"/>
                </a:solidFill>
                <a:latin typeface="Calibri" panose="020F0502020204030204" pitchFamily="34" charset="0"/>
              </a:rPr>
              <a:t>Map showing the larger model (Nederhoff et al. 2021) that we nested our salt marsh model into.</a:t>
            </a:r>
          </a:p>
          <a:p>
            <a:pPr>
              <a:lnSpc>
                <a:spcPct val="100000"/>
              </a:lnSpc>
              <a:spcBef>
                <a:spcPts val="0"/>
              </a:spcBef>
            </a:pPr>
            <a:r>
              <a:rPr lang="en-US" sz="2000" dirty="0">
                <a:solidFill>
                  <a:srgbClr val="1D1D1D"/>
                </a:solidFill>
                <a:latin typeface="Calibri" panose="020F0502020204030204" pitchFamily="34" charset="0"/>
              </a:rPr>
              <a:t>This larger model will be used to generate water level and wave boundary conditions for our smaller salt marsh model.</a:t>
            </a:r>
            <a:endParaRPr lang="en-US" dirty="0"/>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26</a:t>
            </a:fld>
            <a:endParaRPr lang="en-US" sz="1000">
              <a:solidFill>
                <a:schemeClr val="tx1">
                  <a:lumMod val="75000"/>
                  <a:lumOff val="25000"/>
                </a:schemeClr>
              </a:solidFill>
              <a:latin typeface="Calibri" panose="020F0502020204030204"/>
            </a:endParaRPr>
          </a:p>
        </p:txBody>
      </p:sp>
      <p:pic>
        <p:nvPicPr>
          <p:cNvPr id="2" name="Picture 1">
            <a:extLst>
              <a:ext uri="{FF2B5EF4-FFF2-40B4-BE49-F238E27FC236}">
                <a16:creationId xmlns:a16="http://schemas.microsoft.com/office/drawing/2014/main" id="{C3534ABC-0E54-CBB7-772F-1857AA72D8FE}"/>
              </a:ext>
            </a:extLst>
          </p:cNvPr>
          <p:cNvPicPr>
            <a:picLocks noChangeAspect="1"/>
          </p:cNvPicPr>
          <p:nvPr/>
        </p:nvPicPr>
        <p:blipFill>
          <a:blip r:embed="rId2"/>
          <a:stretch>
            <a:fillRect/>
          </a:stretch>
        </p:blipFill>
        <p:spPr>
          <a:xfrm>
            <a:off x="5204624" y="1036726"/>
            <a:ext cx="6225376" cy="5135473"/>
          </a:xfrm>
          <a:prstGeom prst="rect">
            <a:avLst/>
          </a:prstGeom>
          <a:ln w="3175">
            <a:solidFill>
              <a:schemeClr val="tx1"/>
            </a:solidFill>
          </a:ln>
        </p:spPr>
      </p:pic>
    </p:spTree>
    <p:extLst>
      <p:ext uri="{BB962C8B-B14F-4D97-AF65-F5344CB8AC3E}">
        <p14:creationId xmlns:p14="http://schemas.microsoft.com/office/powerpoint/2010/main" val="2288996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FY25 Hydro-Ecological Model Development</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533400" y="833444"/>
            <a:ext cx="6629400" cy="5414963"/>
          </a:xfrm>
        </p:spPr>
        <p:txBody>
          <a:bodyPr>
            <a:noAutofit/>
          </a:bodyPr>
          <a:lstStyle/>
          <a:p>
            <a:pPr>
              <a:lnSpc>
                <a:spcPct val="100000"/>
              </a:lnSpc>
              <a:spcBef>
                <a:spcPts val="0"/>
              </a:spcBef>
            </a:pPr>
            <a:r>
              <a:rPr lang="en-US" sz="1800" dirty="0"/>
              <a:t>Collaborating with Deltares and Drs. Matt Smith and Marriah Abellera (IWR) to explore the modeling of salt marshes with the goal of informing design for specific performance objectives.</a:t>
            </a:r>
          </a:p>
          <a:p>
            <a:pPr>
              <a:lnSpc>
                <a:spcPct val="100000"/>
              </a:lnSpc>
              <a:spcBef>
                <a:spcPts val="0"/>
              </a:spcBef>
            </a:pPr>
            <a:r>
              <a:rPr lang="en-US" sz="1800" dirty="0"/>
              <a:t>Completed prototype of the dynamic salt marsh model. It dynamically couples</a:t>
            </a:r>
          </a:p>
          <a:p>
            <a:pPr lvl="1">
              <a:lnSpc>
                <a:spcPct val="100000"/>
              </a:lnSpc>
              <a:spcBef>
                <a:spcPts val="0"/>
              </a:spcBef>
            </a:pPr>
            <a:r>
              <a:rPr lang="en-US" sz="1800" dirty="0"/>
              <a:t>Hydrodynamics (Delft3D)</a:t>
            </a:r>
          </a:p>
          <a:p>
            <a:pPr lvl="1">
              <a:lnSpc>
                <a:spcPct val="100000"/>
              </a:lnSpc>
              <a:spcBef>
                <a:spcPts val="0"/>
              </a:spcBef>
            </a:pPr>
            <a:r>
              <a:rPr lang="en-US" sz="1800" dirty="0"/>
              <a:t>Waves (Waves-D)</a:t>
            </a:r>
          </a:p>
          <a:p>
            <a:pPr lvl="1">
              <a:lnSpc>
                <a:spcPct val="100000"/>
              </a:lnSpc>
              <a:spcBef>
                <a:spcPts val="0"/>
              </a:spcBef>
            </a:pPr>
            <a:r>
              <a:rPr lang="en-US" sz="1800" dirty="0"/>
              <a:t>Vegetation (NBSDynamics)</a:t>
            </a:r>
          </a:p>
          <a:p>
            <a:pPr lvl="1">
              <a:lnSpc>
                <a:spcPct val="100000"/>
              </a:lnSpc>
              <a:spcBef>
                <a:spcPts val="0"/>
              </a:spcBef>
            </a:pPr>
            <a:r>
              <a:rPr lang="en-US" sz="1800" dirty="0"/>
              <a:t>Morphology (SEMIDEC)</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27</a:t>
            </a:fld>
            <a:endParaRPr lang="en-US" sz="1000">
              <a:solidFill>
                <a:schemeClr val="tx1">
                  <a:lumMod val="75000"/>
                  <a:lumOff val="25000"/>
                </a:schemeClr>
              </a:solidFill>
              <a:latin typeface="Calibri" panose="020F0502020204030204"/>
            </a:endParaRPr>
          </a:p>
        </p:txBody>
      </p:sp>
      <p:pic>
        <p:nvPicPr>
          <p:cNvPr id="1028" name="Picture 4" descr="aerial view of marina">
            <a:extLst>
              <a:ext uri="{FF2B5EF4-FFF2-40B4-BE49-F238E27FC236}">
                <a16:creationId xmlns:a16="http://schemas.microsoft.com/office/drawing/2014/main" id="{408E6DB1-C27C-F1CD-7172-CD2C5F3F4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3581938"/>
            <a:ext cx="3999693" cy="2666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3FF63C6-85AA-632C-84FE-561004BB7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243" y="838738"/>
            <a:ext cx="3995851" cy="266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252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9FD03D-6296-9C6C-668C-405E1B02E34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05889A1-A5FF-483D-8C69-7841ADDBEFD0}"/>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FY25 Milestones and Products</a:t>
            </a:r>
            <a:endParaRPr lang="en-US" sz="2200" b="1" dirty="0"/>
          </a:p>
        </p:txBody>
      </p:sp>
      <p:sp>
        <p:nvSpPr>
          <p:cNvPr id="4" name="Content Placeholder 3">
            <a:extLst>
              <a:ext uri="{FF2B5EF4-FFF2-40B4-BE49-F238E27FC236}">
                <a16:creationId xmlns:a16="http://schemas.microsoft.com/office/drawing/2014/main" id="{EC1211E8-FADB-C3E9-DC92-B0E566FB3177}"/>
              </a:ext>
            </a:extLst>
          </p:cNvPr>
          <p:cNvSpPr>
            <a:spLocks noGrp="1"/>
          </p:cNvSpPr>
          <p:nvPr>
            <p:ph sz="half" idx="1"/>
          </p:nvPr>
        </p:nvSpPr>
        <p:spPr>
          <a:xfrm>
            <a:off x="457200" y="833444"/>
            <a:ext cx="7467600" cy="5414963"/>
          </a:xfrm>
        </p:spPr>
        <p:txBody>
          <a:bodyPr>
            <a:noAutofit/>
          </a:bodyPr>
          <a:lstStyle/>
          <a:p>
            <a:pPr>
              <a:lnSpc>
                <a:spcPct val="100000"/>
              </a:lnSpc>
              <a:spcBef>
                <a:spcPts val="0"/>
              </a:spcBef>
            </a:pPr>
            <a:r>
              <a:rPr lang="en-US" sz="1600" dirty="0">
                <a:highlight>
                  <a:srgbClr val="FFFF00"/>
                </a:highlight>
              </a:rPr>
              <a:t>TBD</a:t>
            </a:r>
          </a:p>
        </p:txBody>
      </p:sp>
      <p:sp>
        <p:nvSpPr>
          <p:cNvPr id="3" name="Slide Number Placeholder 2">
            <a:extLst>
              <a:ext uri="{FF2B5EF4-FFF2-40B4-BE49-F238E27FC236}">
                <a16:creationId xmlns:a16="http://schemas.microsoft.com/office/drawing/2014/main" id="{29C23BDC-F69A-6B22-2641-1697561EA029}"/>
              </a:ext>
            </a:extLst>
          </p:cNvPr>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28</a:t>
            </a:fld>
            <a:endParaRPr lang="en-US" sz="1000">
              <a:solidFill>
                <a:schemeClr val="tx1">
                  <a:lumMod val="75000"/>
                  <a:lumOff val="25000"/>
                </a:schemeClr>
              </a:solidFill>
              <a:latin typeface="Calibri" panose="020F0502020204030204"/>
            </a:endParaRPr>
          </a:p>
        </p:txBody>
      </p:sp>
      <p:pic>
        <p:nvPicPr>
          <p:cNvPr id="7" name="Picture 8" descr="Satellite Detail of the San Francisco Bay, San Pablo Bay and Suisun Bay">
            <a:extLst>
              <a:ext uri="{FF2B5EF4-FFF2-40B4-BE49-F238E27FC236}">
                <a16:creationId xmlns:a16="http://schemas.microsoft.com/office/drawing/2014/main" id="{B82823EB-EE8E-57CB-54A9-A745C1EC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914400"/>
            <a:ext cx="3714750" cy="27763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8A42D3B0-A1C6-46F4-1CA1-A3585B2DB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3771900"/>
            <a:ext cx="37147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854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D39AEB-3FE6-762C-A1D8-24DD4B3A70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017104-53CF-CF9D-F65B-B82C817A8D31}"/>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FY25 Publications</a:t>
            </a:r>
            <a:endParaRPr lang="en-US" sz="2200" b="1" dirty="0"/>
          </a:p>
        </p:txBody>
      </p:sp>
      <p:sp>
        <p:nvSpPr>
          <p:cNvPr id="4" name="Content Placeholder 3">
            <a:extLst>
              <a:ext uri="{FF2B5EF4-FFF2-40B4-BE49-F238E27FC236}">
                <a16:creationId xmlns:a16="http://schemas.microsoft.com/office/drawing/2014/main" id="{2F912858-5F62-1ECA-C10F-D89359890852}"/>
              </a:ext>
            </a:extLst>
          </p:cNvPr>
          <p:cNvSpPr>
            <a:spLocks noGrp="1"/>
          </p:cNvSpPr>
          <p:nvPr>
            <p:ph sz="half" idx="1"/>
          </p:nvPr>
        </p:nvSpPr>
        <p:spPr>
          <a:xfrm>
            <a:off x="457200" y="833444"/>
            <a:ext cx="7620000" cy="5414963"/>
          </a:xfrm>
        </p:spPr>
        <p:txBody>
          <a:bodyPr>
            <a:noAutofit/>
          </a:bodyPr>
          <a:lstStyle/>
          <a:p>
            <a:pPr>
              <a:lnSpc>
                <a:spcPct val="100000"/>
              </a:lnSpc>
              <a:spcBef>
                <a:spcPts val="0"/>
              </a:spcBef>
            </a:pPr>
            <a:r>
              <a:rPr lang="en-US" sz="1400" dirty="0"/>
              <a:t>TBD</a:t>
            </a:r>
          </a:p>
        </p:txBody>
      </p:sp>
      <p:sp>
        <p:nvSpPr>
          <p:cNvPr id="3" name="Slide Number Placeholder 2">
            <a:extLst>
              <a:ext uri="{FF2B5EF4-FFF2-40B4-BE49-F238E27FC236}">
                <a16:creationId xmlns:a16="http://schemas.microsoft.com/office/drawing/2014/main" id="{A2C6EF31-8860-9BDE-FA20-92D37301C2D7}"/>
              </a:ext>
            </a:extLst>
          </p:cNvPr>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29</a:t>
            </a:fld>
            <a:endParaRPr lang="en-US" sz="1000">
              <a:solidFill>
                <a:schemeClr val="tx1">
                  <a:lumMod val="75000"/>
                  <a:lumOff val="25000"/>
                </a:schemeClr>
              </a:solidFill>
              <a:latin typeface="Calibri" panose="020F0502020204030204"/>
            </a:endParaRPr>
          </a:p>
        </p:txBody>
      </p:sp>
      <p:pic>
        <p:nvPicPr>
          <p:cNvPr id="7" name="Picture 8" descr="Satellite Detail of the San Francisco Bay, San Pablo Bay and Suisun Bay">
            <a:extLst>
              <a:ext uri="{FF2B5EF4-FFF2-40B4-BE49-F238E27FC236}">
                <a16:creationId xmlns:a16="http://schemas.microsoft.com/office/drawing/2014/main" id="{71652D5C-AB74-E14E-0383-446614E93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914400"/>
            <a:ext cx="3714750" cy="27763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01DA326-0FDF-FEE8-3BFB-E79225279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3771900"/>
            <a:ext cx="37147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901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3100" b="1" dirty="0"/>
              <a:t>Objective: Integrated Hydro-Ecological Modeling</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61394"/>
            <a:ext cx="6419517" cy="5414963"/>
          </a:xfrm>
        </p:spPr>
        <p:txBody>
          <a:bodyPr>
            <a:noAutofit/>
          </a:bodyPr>
          <a:lstStyle/>
          <a:p>
            <a:pPr marL="342900" indent="-342900">
              <a:lnSpc>
                <a:spcPct val="120000"/>
              </a:lnSpc>
              <a:spcBef>
                <a:spcPts val="0"/>
              </a:spcBef>
            </a:pPr>
            <a:r>
              <a:rPr lang="en-US" sz="1800" dirty="0"/>
              <a:t>Models will incorporate process descriptions from the other ACTIONS teams to provide the ability to simulate future conditions and provide more rigorous design tools for construction of Nature Based Features (NBF).</a:t>
            </a:r>
          </a:p>
          <a:p>
            <a:pPr marL="342900" indent="-342900">
              <a:lnSpc>
                <a:spcPct val="120000"/>
              </a:lnSpc>
              <a:spcBef>
                <a:spcPts val="0"/>
              </a:spcBef>
            </a:pPr>
            <a:r>
              <a:rPr lang="en-US" sz="1800" dirty="0"/>
              <a:t>Provides tools for Engineering with Nature (EWN) projects that accurately simulate future conditions with and without projects at the temporal and spatial scales necessary for engineering design</a:t>
            </a:r>
          </a:p>
        </p:txBody>
      </p:sp>
      <p:pic>
        <p:nvPicPr>
          <p:cNvPr id="12" name="Picture 11">
            <a:extLst>
              <a:ext uri="{FF2B5EF4-FFF2-40B4-BE49-F238E27FC236}">
                <a16:creationId xmlns:a16="http://schemas.microsoft.com/office/drawing/2014/main" id="{AA8AB546-1584-563A-162A-2382F6612162}"/>
              </a:ext>
            </a:extLst>
          </p:cNvPr>
          <p:cNvPicPr>
            <a:picLocks noChangeAspect="1"/>
          </p:cNvPicPr>
          <p:nvPr/>
        </p:nvPicPr>
        <p:blipFill>
          <a:blip r:embed="rId2"/>
          <a:stretch>
            <a:fillRect/>
          </a:stretch>
        </p:blipFill>
        <p:spPr>
          <a:xfrm>
            <a:off x="9461834" y="974172"/>
            <a:ext cx="2120566" cy="2073790"/>
          </a:xfrm>
          <a:prstGeom prst="rect">
            <a:avLst/>
          </a:prstGeom>
        </p:spPr>
      </p:pic>
      <p:pic>
        <p:nvPicPr>
          <p:cNvPr id="13" name="Picture 12">
            <a:extLst>
              <a:ext uri="{FF2B5EF4-FFF2-40B4-BE49-F238E27FC236}">
                <a16:creationId xmlns:a16="http://schemas.microsoft.com/office/drawing/2014/main" id="{9A9DBCEC-4406-1090-DC84-44DEB17F077E}"/>
              </a:ext>
            </a:extLst>
          </p:cNvPr>
          <p:cNvPicPr>
            <a:picLocks noChangeAspect="1"/>
          </p:cNvPicPr>
          <p:nvPr/>
        </p:nvPicPr>
        <p:blipFill>
          <a:blip r:embed="rId3"/>
          <a:stretch>
            <a:fillRect/>
          </a:stretch>
        </p:blipFill>
        <p:spPr>
          <a:xfrm>
            <a:off x="7023434" y="974171"/>
            <a:ext cx="2291683" cy="1946755"/>
          </a:xfrm>
          <a:prstGeom prst="rect">
            <a:avLst/>
          </a:prstGeom>
        </p:spPr>
      </p:pic>
      <p:pic>
        <p:nvPicPr>
          <p:cNvPr id="14" name="Picture 2" descr="Hatches Harbor salt marsh">
            <a:extLst>
              <a:ext uri="{FF2B5EF4-FFF2-40B4-BE49-F238E27FC236}">
                <a16:creationId xmlns:a16="http://schemas.microsoft.com/office/drawing/2014/main" id="{F8D3CA05-E953-E4C7-F894-CA2F453AF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1069" y="3039779"/>
            <a:ext cx="4531331" cy="30562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torm on a rising tide, Orplands, Essex">
            <a:extLst>
              <a:ext uri="{FF2B5EF4-FFF2-40B4-BE49-F238E27FC236}">
                <a16:creationId xmlns:a16="http://schemas.microsoft.com/office/drawing/2014/main" id="{D24D50A8-1506-1D58-5E8B-A8B3CE423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34589"/>
            <a:ext cx="5042474" cy="246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506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1A8B9F07-F192-474C-B7BA-5D8380601E42}"/>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Questions?</a:t>
            </a:r>
          </a:p>
        </p:txBody>
      </p:sp>
      <p:sp>
        <p:nvSpPr>
          <p:cNvPr id="5" name="Slide Number Placeholder 4">
            <a:extLst>
              <a:ext uri="{FF2B5EF4-FFF2-40B4-BE49-F238E27FC236}">
                <a16:creationId xmlns:a16="http://schemas.microsoft.com/office/drawing/2014/main" id="{3F7BA43B-C3B7-5F49-A3F9-B1A278E35248}"/>
              </a:ext>
            </a:extLst>
          </p:cNvPr>
          <p:cNvSpPr>
            <a:spLocks noGrp="1"/>
          </p:cNvSpPr>
          <p:nvPr>
            <p:ph type="sldNum" sz="quarter" idx="12"/>
          </p:nvPr>
        </p:nvSpPr>
        <p:spPr/>
        <p:txBody>
          <a:bodyPr/>
          <a:lstStyle/>
          <a:p>
            <a:fld id="{7ADEAFAA-A90C-4D31-9752-2ED09D97C63A}" type="slidenum">
              <a:rPr lang="en-US" smtClean="0"/>
              <a:pPr/>
              <a:t>30</a:t>
            </a:fld>
            <a:endParaRPr lang="en-US" dirty="0"/>
          </a:p>
        </p:txBody>
      </p:sp>
      <p:pic>
        <p:nvPicPr>
          <p:cNvPr id="6" name="Picture 5" descr="A large waterfall in a forest&#10;&#10;Description automatically generated">
            <a:extLst>
              <a:ext uri="{FF2B5EF4-FFF2-40B4-BE49-F238E27FC236}">
                <a16:creationId xmlns:a16="http://schemas.microsoft.com/office/drawing/2014/main" id="{CE8929B0-5522-9544-B0A2-BC509F9F7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838207"/>
            <a:ext cx="8686800" cy="5395749"/>
          </a:xfrm>
          <a:prstGeom prst="rect">
            <a:avLst/>
          </a:prstGeom>
        </p:spPr>
      </p:pic>
    </p:spTree>
    <p:extLst>
      <p:ext uri="{BB962C8B-B14F-4D97-AF65-F5344CB8AC3E}">
        <p14:creationId xmlns:p14="http://schemas.microsoft.com/office/powerpoint/2010/main" val="333252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82046" cy="575468"/>
          </a:xfrm>
        </p:spPr>
        <p:txBody>
          <a:bodyPr vert="horz" lIns="91440" tIns="45720" rIns="91440" bIns="45720" rtlCol="0" anchor="ctr">
            <a:normAutofit/>
          </a:bodyPr>
          <a:lstStyle/>
          <a:p>
            <a:pPr algn="ctr" defTabSz="914400"/>
            <a:r>
              <a:rPr lang="en-US" sz="2400" b="1" dirty="0"/>
              <a:t>Environmental Modeling Tasks</a:t>
            </a:r>
          </a:p>
        </p:txBody>
      </p:sp>
      <p:graphicFrame>
        <p:nvGraphicFramePr>
          <p:cNvPr id="44" name="Content Placeholder 2">
            <a:extLst>
              <a:ext uri="{FF2B5EF4-FFF2-40B4-BE49-F238E27FC236}">
                <a16:creationId xmlns:a16="http://schemas.microsoft.com/office/drawing/2014/main" id="{519A86F9-DE93-4B46-882F-FA506F32765D}"/>
              </a:ext>
            </a:extLst>
          </p:cNvPr>
          <p:cNvGraphicFramePr>
            <a:graphicFrameLocks noGrp="1"/>
          </p:cNvGraphicFramePr>
          <p:nvPr>
            <p:ph sz="half" idx="1"/>
            <p:extLst>
              <p:ext uri="{D42A27DB-BD31-4B8C-83A1-F6EECF244321}">
                <p14:modId xmlns:p14="http://schemas.microsoft.com/office/powerpoint/2010/main" val="1593909022"/>
              </p:ext>
            </p:extLst>
          </p:nvPr>
        </p:nvGraphicFramePr>
        <p:xfrm>
          <a:off x="1905000" y="3105152"/>
          <a:ext cx="8401046" cy="3100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4</a:t>
            </a:fld>
            <a:endParaRPr lang="en-US" sz="1000">
              <a:solidFill>
                <a:schemeClr val="tx1">
                  <a:lumMod val="75000"/>
                  <a:lumOff val="25000"/>
                </a:schemeClr>
              </a:solidFill>
              <a:latin typeface="Calibri" panose="020F0502020204030204"/>
            </a:endParaRPr>
          </a:p>
        </p:txBody>
      </p:sp>
      <p:pic>
        <p:nvPicPr>
          <p:cNvPr id="43" name="Picture 42" descr="A picture containing outdoor, sky, grass, plant&#10;&#10;Description automatically generated">
            <a:extLst>
              <a:ext uri="{FF2B5EF4-FFF2-40B4-BE49-F238E27FC236}">
                <a16:creationId xmlns:a16="http://schemas.microsoft.com/office/drawing/2014/main" id="{4C522A22-C6F1-2443-B4BF-E98A9C6218F8}"/>
              </a:ext>
            </a:extLst>
          </p:cNvPr>
          <p:cNvPicPr>
            <a:picLocks noChangeAspect="1"/>
          </p:cNvPicPr>
          <p:nvPr/>
        </p:nvPicPr>
        <p:blipFill rotWithShape="1">
          <a:blip r:embed="rId8"/>
          <a:srcRect t="5537" b="21016"/>
          <a:stretch/>
        </p:blipFill>
        <p:spPr>
          <a:xfrm>
            <a:off x="1828800" y="684656"/>
            <a:ext cx="8553446" cy="259148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effectLst>
            <a:softEdge rad="101600"/>
          </a:effectLst>
        </p:spPr>
      </p:pic>
    </p:spTree>
    <p:extLst>
      <p:ext uri="{BB962C8B-B14F-4D97-AF65-F5344CB8AC3E}">
        <p14:creationId xmlns:p14="http://schemas.microsoft.com/office/powerpoint/2010/main" val="5326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FY25 Accomplishments</a:t>
            </a:r>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6324600" cy="5414963"/>
          </a:xfrm>
        </p:spPr>
        <p:txBody>
          <a:bodyPr>
            <a:noAutofit/>
          </a:bodyPr>
          <a:lstStyle/>
          <a:p>
            <a:pPr marL="0" indent="0">
              <a:lnSpc>
                <a:spcPct val="100000"/>
              </a:lnSpc>
              <a:spcBef>
                <a:spcPts val="0"/>
              </a:spcBef>
              <a:buNone/>
            </a:pPr>
            <a:r>
              <a:rPr lang="en-US" sz="2000" b="1" dirty="0"/>
              <a:t>Water Quality Model</a:t>
            </a:r>
            <a:endParaRPr lang="en-US" sz="2000" dirty="0"/>
          </a:p>
          <a:p>
            <a:pPr>
              <a:lnSpc>
                <a:spcPct val="100000"/>
              </a:lnSpc>
              <a:spcBef>
                <a:spcPts val="0"/>
              </a:spcBef>
            </a:pPr>
            <a:r>
              <a:rPr lang="en-US" sz="2000" dirty="0"/>
              <a:t>Completing development of the ClearWater-Riverine Model</a:t>
            </a:r>
          </a:p>
          <a:p>
            <a:pPr lvl="1">
              <a:lnSpc>
                <a:spcPct val="100000"/>
              </a:lnSpc>
              <a:spcBef>
                <a:spcPts val="0"/>
              </a:spcBef>
            </a:pPr>
            <a:r>
              <a:rPr lang="en-US" sz="2000" dirty="0"/>
              <a:t>Leverages HEC-RAS 2D models</a:t>
            </a:r>
          </a:p>
          <a:p>
            <a:pPr lvl="2">
              <a:lnSpc>
                <a:spcPct val="100000"/>
              </a:lnSpc>
              <a:spcBef>
                <a:spcPts val="0"/>
              </a:spcBef>
            </a:pPr>
            <a:r>
              <a:rPr lang="en-US" sz="1600" dirty="0"/>
              <a:t>Model grid</a:t>
            </a:r>
          </a:p>
          <a:p>
            <a:pPr lvl="2">
              <a:lnSpc>
                <a:spcPct val="100000"/>
              </a:lnSpc>
              <a:spcBef>
                <a:spcPts val="0"/>
              </a:spcBef>
            </a:pPr>
            <a:r>
              <a:rPr lang="en-US" sz="1600" dirty="0"/>
              <a:t>Hydrodynamics of simple and complex river systems</a:t>
            </a:r>
          </a:p>
          <a:p>
            <a:pPr lvl="3">
              <a:lnSpc>
                <a:spcPct val="100000"/>
              </a:lnSpc>
              <a:spcBef>
                <a:spcPts val="0"/>
              </a:spcBef>
            </a:pPr>
            <a:r>
              <a:rPr lang="en-US" sz="1400" dirty="0"/>
              <a:t>River channel</a:t>
            </a:r>
          </a:p>
          <a:p>
            <a:pPr lvl="3">
              <a:lnSpc>
                <a:spcPct val="100000"/>
              </a:lnSpc>
              <a:spcBef>
                <a:spcPts val="0"/>
              </a:spcBef>
            </a:pPr>
            <a:r>
              <a:rPr lang="en-US" sz="1400" dirty="0"/>
              <a:t>Flood plains</a:t>
            </a:r>
          </a:p>
          <a:p>
            <a:pPr lvl="3">
              <a:lnSpc>
                <a:spcPct val="100000"/>
              </a:lnSpc>
              <a:spcBef>
                <a:spcPts val="0"/>
              </a:spcBef>
            </a:pPr>
            <a:r>
              <a:rPr lang="en-US" sz="1400" dirty="0"/>
              <a:t>Braided rivers</a:t>
            </a:r>
          </a:p>
          <a:p>
            <a:pPr lvl="3">
              <a:lnSpc>
                <a:spcPct val="100000"/>
              </a:lnSpc>
              <a:spcBef>
                <a:spcPts val="0"/>
              </a:spcBef>
            </a:pPr>
            <a:r>
              <a:rPr lang="en-US" sz="1400" dirty="0"/>
              <a:t>Riparian buffers</a:t>
            </a:r>
          </a:p>
          <a:p>
            <a:pPr lvl="1">
              <a:lnSpc>
                <a:spcPct val="100000"/>
              </a:lnSpc>
              <a:spcBef>
                <a:spcPts val="0"/>
              </a:spcBef>
            </a:pPr>
            <a:r>
              <a:rPr lang="en-US" sz="2000" dirty="0"/>
              <a:t>Simulates water temperature and quality (nutrients, algae, dissolved oxygen) and their flow through ecosystems</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5</a:t>
            </a:fld>
            <a:endParaRPr lang="en-US" sz="1000">
              <a:solidFill>
                <a:schemeClr val="tx1">
                  <a:lumMod val="75000"/>
                  <a:lumOff val="25000"/>
                </a:schemeClr>
              </a:solidFill>
              <a:latin typeface="Calibri" panose="020F0502020204030204"/>
            </a:endParaRPr>
          </a:p>
        </p:txBody>
      </p:sp>
      <p:pic>
        <p:nvPicPr>
          <p:cNvPr id="1026" name="Picture 2" descr="A salt marsh in the Yangtze River estuary (Jiuduansha Wetland) on December 25, 2006.">
            <a:extLst>
              <a:ext uri="{FF2B5EF4-FFF2-40B4-BE49-F238E27FC236}">
                <a16:creationId xmlns:a16="http://schemas.microsoft.com/office/drawing/2014/main" id="{E5E4FA5C-B320-470D-0D23-88172E0D8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2" y="985844"/>
            <a:ext cx="4452938" cy="32051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tidal creek can have a marsh-like appearance. ">
            <a:extLst>
              <a:ext uri="{FF2B5EF4-FFF2-40B4-BE49-F238E27FC236}">
                <a16:creationId xmlns:a16="http://schemas.microsoft.com/office/drawing/2014/main" id="{6FBC25A7-1B08-8BE7-9DE5-9A7FABA88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250136"/>
            <a:ext cx="4452938" cy="297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502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6817C-8498-3802-6B18-59ADC638C1B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8FBC44-596A-D976-4017-A959FF5CFC9F}"/>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FY25 Accomplishments</a:t>
            </a:r>
          </a:p>
        </p:txBody>
      </p:sp>
      <p:sp>
        <p:nvSpPr>
          <p:cNvPr id="4" name="Content Placeholder 3">
            <a:extLst>
              <a:ext uri="{FF2B5EF4-FFF2-40B4-BE49-F238E27FC236}">
                <a16:creationId xmlns:a16="http://schemas.microsoft.com/office/drawing/2014/main" id="{6AF32BED-CA1E-FB80-5427-8B760A02529D}"/>
              </a:ext>
            </a:extLst>
          </p:cNvPr>
          <p:cNvSpPr>
            <a:spLocks noGrp="1"/>
          </p:cNvSpPr>
          <p:nvPr>
            <p:ph sz="half" idx="1"/>
          </p:nvPr>
        </p:nvSpPr>
        <p:spPr>
          <a:xfrm>
            <a:off x="457200" y="833444"/>
            <a:ext cx="6324600" cy="5414963"/>
          </a:xfrm>
        </p:spPr>
        <p:txBody>
          <a:bodyPr>
            <a:noAutofit/>
          </a:bodyPr>
          <a:lstStyle/>
          <a:p>
            <a:pPr marL="0" indent="0">
              <a:lnSpc>
                <a:spcPct val="100000"/>
              </a:lnSpc>
              <a:spcBef>
                <a:spcPts val="0"/>
              </a:spcBef>
              <a:buNone/>
            </a:pPr>
            <a:r>
              <a:rPr lang="en-US" sz="1600" b="1" dirty="0"/>
              <a:t>Water Quality Model</a:t>
            </a:r>
            <a:endParaRPr lang="en-US" sz="1600" dirty="0"/>
          </a:p>
          <a:p>
            <a:pPr>
              <a:lnSpc>
                <a:spcPct val="100000"/>
              </a:lnSpc>
              <a:spcBef>
                <a:spcPts val="0"/>
              </a:spcBef>
            </a:pPr>
            <a:r>
              <a:rPr lang="en-US" sz="1600" dirty="0">
                <a:highlight>
                  <a:srgbClr val="FFFF00"/>
                </a:highlight>
              </a:rPr>
              <a:t>TBD: memory and speed improvements, gate feature, etc.</a:t>
            </a:r>
          </a:p>
        </p:txBody>
      </p:sp>
      <p:sp>
        <p:nvSpPr>
          <p:cNvPr id="3" name="Slide Number Placeholder 2">
            <a:extLst>
              <a:ext uri="{FF2B5EF4-FFF2-40B4-BE49-F238E27FC236}">
                <a16:creationId xmlns:a16="http://schemas.microsoft.com/office/drawing/2014/main" id="{3A3CD743-CD27-53AA-3CA9-663FC5978AAC}"/>
              </a:ext>
            </a:extLst>
          </p:cNvPr>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6</a:t>
            </a:fld>
            <a:endParaRPr lang="en-US" sz="1000">
              <a:solidFill>
                <a:schemeClr val="tx1">
                  <a:lumMod val="75000"/>
                  <a:lumOff val="25000"/>
                </a:schemeClr>
              </a:solidFill>
              <a:latin typeface="Calibri" panose="020F0502020204030204"/>
            </a:endParaRPr>
          </a:p>
        </p:txBody>
      </p:sp>
      <p:pic>
        <p:nvPicPr>
          <p:cNvPr id="1026" name="Picture 2" descr="A salt marsh in the Yangtze River estuary (Jiuduansha Wetland) on December 25, 2006.">
            <a:extLst>
              <a:ext uri="{FF2B5EF4-FFF2-40B4-BE49-F238E27FC236}">
                <a16:creationId xmlns:a16="http://schemas.microsoft.com/office/drawing/2014/main" id="{8BD8E6A5-FFEB-9FB1-6DE8-07CECE010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2" y="985844"/>
            <a:ext cx="4452938" cy="32051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tidal creek can have a marsh-like appearance. ">
            <a:extLst>
              <a:ext uri="{FF2B5EF4-FFF2-40B4-BE49-F238E27FC236}">
                <a16:creationId xmlns:a16="http://schemas.microsoft.com/office/drawing/2014/main" id="{D266505B-9637-E9B6-4CBD-086F13D7D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250136"/>
            <a:ext cx="4452938" cy="297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19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3E9690-8508-F345-A486-B7CE6202FA86}"/>
              </a:ext>
            </a:extLst>
          </p:cNvPr>
          <p:cNvSpPr>
            <a:spLocks noGrp="1"/>
          </p:cNvSpPr>
          <p:nvPr>
            <p:ph type="title"/>
          </p:nvPr>
        </p:nvSpPr>
        <p:spPr>
          <a:xfrm>
            <a:off x="1676400" y="262732"/>
            <a:ext cx="8793644" cy="575468"/>
          </a:xfrm>
        </p:spPr>
        <p:txBody>
          <a:bodyPr vert="horz" lIns="91440" tIns="45720" rIns="91440" bIns="45720" rtlCol="0" anchor="ctr">
            <a:normAutofit/>
          </a:bodyPr>
          <a:lstStyle/>
          <a:p>
            <a:pPr algn="ctr" defTabSz="914400"/>
            <a:r>
              <a:rPr lang="en-US" sz="2400" b="1" dirty="0"/>
              <a:t>FY24 Milestones and Products</a:t>
            </a:r>
            <a:endParaRPr lang="en-US" sz="2200" b="1" dirty="0"/>
          </a:p>
        </p:txBody>
      </p:sp>
      <p:sp>
        <p:nvSpPr>
          <p:cNvPr id="4" name="Content Placeholder 3">
            <a:extLst>
              <a:ext uri="{FF2B5EF4-FFF2-40B4-BE49-F238E27FC236}">
                <a16:creationId xmlns:a16="http://schemas.microsoft.com/office/drawing/2014/main" id="{507D105B-7172-154E-A656-519B73B6C2B0}"/>
              </a:ext>
            </a:extLst>
          </p:cNvPr>
          <p:cNvSpPr>
            <a:spLocks noGrp="1"/>
          </p:cNvSpPr>
          <p:nvPr>
            <p:ph sz="half" idx="1"/>
          </p:nvPr>
        </p:nvSpPr>
        <p:spPr>
          <a:xfrm>
            <a:off x="457200" y="833444"/>
            <a:ext cx="7315200" cy="5414963"/>
          </a:xfrm>
        </p:spPr>
        <p:txBody>
          <a:bodyPr>
            <a:noAutofit/>
          </a:bodyPr>
          <a:lstStyle/>
          <a:p>
            <a:pPr>
              <a:lnSpc>
                <a:spcPct val="100000"/>
              </a:lnSpc>
              <a:spcBef>
                <a:spcPts val="0"/>
              </a:spcBef>
            </a:pPr>
            <a:r>
              <a:rPr lang="en-US" sz="1800" b="1" dirty="0"/>
              <a:t>Salt Marsh Model</a:t>
            </a:r>
          </a:p>
          <a:p>
            <a:pPr lvl="1">
              <a:lnSpc>
                <a:spcPct val="100000"/>
              </a:lnSpc>
              <a:spcBef>
                <a:spcPts val="0"/>
              </a:spcBef>
            </a:pPr>
            <a:r>
              <a:rPr lang="en-US" sz="1800" dirty="0"/>
              <a:t>Q4/FY25 (Deliverable): </a:t>
            </a:r>
            <a:r>
              <a:rPr lang="en-US" sz="1800" dirty="0" err="1"/>
              <a:t>Hydroecological</a:t>
            </a:r>
            <a:r>
              <a:rPr lang="en-US" sz="1800" dirty="0"/>
              <a:t> Salt Marsh Model</a:t>
            </a:r>
          </a:p>
          <a:p>
            <a:pPr lvl="1">
              <a:lnSpc>
                <a:spcPct val="100000"/>
              </a:lnSpc>
              <a:spcBef>
                <a:spcPts val="0"/>
              </a:spcBef>
            </a:pPr>
            <a:r>
              <a:rPr lang="en-US" sz="1800" dirty="0"/>
              <a:t>Q4/FY25 (Deliverable): Dotson Family Marsh case study model for baseline conditions. This case study couples Delft 3D hydrodynamics + waves, NBSDynamics vegetation, and the NETHERLAND morphology models.</a:t>
            </a:r>
          </a:p>
          <a:p>
            <a:pPr lvl="1">
              <a:lnSpc>
                <a:spcPct val="100000"/>
              </a:lnSpc>
              <a:spcBef>
                <a:spcPts val="0"/>
              </a:spcBef>
            </a:pPr>
            <a:r>
              <a:rPr lang="en-US" sz="1800" dirty="0"/>
              <a:t>Q4/FY25: Technical Note on the salt marsh model and case study</a:t>
            </a:r>
          </a:p>
        </p:txBody>
      </p:sp>
      <p:sp>
        <p:nvSpPr>
          <p:cNvPr id="3" name="Slide Number Placeholder 2"/>
          <p:cNvSpPr>
            <a:spLocks noGrp="1"/>
          </p:cNvSpPr>
          <p:nvPr>
            <p:ph type="sldNum" sz="quarter" idx="12"/>
          </p:nvPr>
        </p:nvSpPr>
        <p:spPr>
          <a:xfrm>
            <a:off x="8172450" y="6356361"/>
            <a:ext cx="2057400" cy="365125"/>
          </a:xfrm>
        </p:spPr>
        <p:txBody>
          <a:bodyPr vert="horz" lIns="91440" tIns="45720" rIns="91440" bIns="45720" rtlCol="0" anchor="ctr">
            <a:normAutofit/>
          </a:bodyPr>
          <a:lstStyle/>
          <a:p>
            <a:pPr fontAlgn="auto">
              <a:spcBef>
                <a:spcPts val="0"/>
              </a:spcBef>
              <a:spcAft>
                <a:spcPts val="600"/>
              </a:spcAft>
              <a:defRPr/>
            </a:pPr>
            <a:fld id="{34FE8071-4869-4383-AF9F-74A0EEE90E5E}" type="slidenum">
              <a:rPr lang="en-US" sz="1000">
                <a:solidFill>
                  <a:schemeClr val="tx1">
                    <a:lumMod val="75000"/>
                    <a:lumOff val="25000"/>
                  </a:schemeClr>
                </a:solidFill>
                <a:latin typeface="Calibri" panose="020F0502020204030204"/>
              </a:rPr>
              <a:pPr fontAlgn="auto">
                <a:spcBef>
                  <a:spcPts val="0"/>
                </a:spcBef>
                <a:spcAft>
                  <a:spcPts val="600"/>
                </a:spcAft>
                <a:defRPr/>
              </a:pPr>
              <a:t>7</a:t>
            </a:fld>
            <a:endParaRPr lang="en-US" sz="1000">
              <a:solidFill>
                <a:schemeClr val="tx1">
                  <a:lumMod val="75000"/>
                  <a:lumOff val="25000"/>
                </a:schemeClr>
              </a:solidFill>
              <a:latin typeface="Calibri" panose="020F0502020204030204"/>
            </a:endParaRPr>
          </a:p>
        </p:txBody>
      </p:sp>
      <p:pic>
        <p:nvPicPr>
          <p:cNvPr id="7" name="Picture 8" descr="Satellite Detail of the San Francisco Bay, San Pablo Bay and Suisun Bay">
            <a:extLst>
              <a:ext uri="{FF2B5EF4-FFF2-40B4-BE49-F238E27FC236}">
                <a16:creationId xmlns:a16="http://schemas.microsoft.com/office/drawing/2014/main" id="{C231D516-6EE2-DA6E-6AE8-743CA0772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914400"/>
            <a:ext cx="3714750" cy="27763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2EC876D-3B4F-C8FE-A381-048CC6FC6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3771900"/>
            <a:ext cx="37147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80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 ">
            <a:extLst>
              <a:ext uri="{FF2B5EF4-FFF2-40B4-BE49-F238E27FC236}">
                <a16:creationId xmlns:a16="http://schemas.microsoft.com/office/drawing/2014/main" id="{E8950281-BB31-1333-4E36-CC11363135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6279" y="1529793"/>
            <a:ext cx="1680752" cy="1356192"/>
          </a:xfrm>
          <a:prstGeom prst="rect">
            <a:avLst/>
          </a:prstGeom>
          <a:noFill/>
        </p:spPr>
      </p:pic>
      <p:sp>
        <p:nvSpPr>
          <p:cNvPr id="2" name="Title 1"/>
          <p:cNvSpPr>
            <a:spLocks noGrp="1"/>
          </p:cNvSpPr>
          <p:nvPr>
            <p:ph type="title"/>
          </p:nvPr>
        </p:nvSpPr>
        <p:spPr>
          <a:xfrm>
            <a:off x="152400" y="228944"/>
            <a:ext cx="11887200"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Water Quality and Environmental Systems Modeling</a:t>
            </a:r>
          </a:p>
        </p:txBody>
      </p:sp>
      <p:sp>
        <p:nvSpPr>
          <p:cNvPr id="26" name="Content Placeholder 4">
            <a:extLst>
              <a:ext uri="{FF2B5EF4-FFF2-40B4-BE49-F238E27FC236}">
                <a16:creationId xmlns:a16="http://schemas.microsoft.com/office/drawing/2014/main" id="{9DA24A3F-E0D7-DB83-53A5-FA47C494E569}"/>
              </a:ext>
            </a:extLst>
          </p:cNvPr>
          <p:cNvSpPr>
            <a:spLocks noGrp="1"/>
          </p:cNvSpPr>
          <p:nvPr>
            <p:ph idx="1"/>
          </p:nvPr>
        </p:nvSpPr>
        <p:spPr>
          <a:xfrm>
            <a:off x="221877" y="1439762"/>
            <a:ext cx="3920744" cy="4793107"/>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spAutoFit/>
          </a:bodyPr>
          <a:lstStyle/>
          <a:p>
            <a:pPr marL="0" indent="0">
              <a:spcBef>
                <a:spcPts val="0"/>
              </a:spcBef>
              <a:buClrTx/>
              <a:buNone/>
            </a:pPr>
            <a:r>
              <a:rPr lang="en-US" sz="1600" b="0" dirty="0">
                <a:latin typeface="Calibri" panose="020F0502020204030204" pitchFamily="34" charset="0"/>
                <a:cs typeface="Calibri" panose="020F0502020204030204" pitchFamily="34" charset="0"/>
              </a:rPr>
              <a:t>Water quality modeling tools:</a:t>
            </a:r>
          </a:p>
          <a:p>
            <a:pPr marL="228600" lvl="1" indent="-137160">
              <a:spcBef>
                <a:spcPts val="0"/>
              </a:spcBef>
              <a:buClrTx/>
            </a:pPr>
            <a:r>
              <a:rPr lang="en-US" sz="1600" b="0" dirty="0">
                <a:latin typeface="Calibri" panose="020F0502020204030204" pitchFamily="34" charset="0"/>
                <a:cs typeface="Calibri" panose="020F0502020204030204" pitchFamily="34" charset="0"/>
              </a:rPr>
              <a:t>Watershed Runoff:</a:t>
            </a:r>
          </a:p>
          <a:p>
            <a:pPr marL="457200" lvl="2" indent="-137160">
              <a:spcBef>
                <a:spcPts val="0"/>
              </a:spcBef>
              <a:buClrTx/>
            </a:pPr>
            <a:r>
              <a:rPr lang="en-US" sz="1600" b="0" dirty="0">
                <a:solidFill>
                  <a:srgbClr val="00B0F0"/>
                </a:solidFill>
                <a:latin typeface="Calibri" panose="020F0502020204030204" pitchFamily="34" charset="0"/>
                <a:cs typeface="Calibri" panose="020F0502020204030204" pitchFamily="34" charset="0"/>
              </a:rPr>
              <a:t>GSSHA</a:t>
            </a:r>
            <a:r>
              <a:rPr lang="en-US" sz="1600" b="0" dirty="0">
                <a:latin typeface="Calibri" panose="020F0502020204030204" pitchFamily="34" charset="0"/>
                <a:cs typeface="Calibri" panose="020F0502020204030204" pitchFamily="34" charset="0"/>
              </a:rPr>
              <a:t>: Surface and sub-surface water quality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HEC-HMS</a:t>
            </a:r>
            <a:r>
              <a:rPr lang="en-US" sz="1600" b="0" dirty="0">
                <a:latin typeface="Calibri" panose="020F0502020204030204" pitchFamily="34" charset="0"/>
                <a:cs typeface="Calibri" panose="020F0502020204030204" pitchFamily="34" charset="0"/>
              </a:rPr>
              <a:t>: Surface runoff temperature modeling</a:t>
            </a:r>
          </a:p>
          <a:p>
            <a:pPr marL="228600" lvl="1" indent="-137160">
              <a:spcBef>
                <a:spcPts val="0"/>
              </a:spcBef>
              <a:buClrTx/>
            </a:pPr>
            <a:r>
              <a:rPr lang="en-US" sz="1600" b="0" dirty="0">
                <a:latin typeface="Calibri" panose="020F0502020204030204" pitchFamily="34" charset="0"/>
                <a:cs typeface="Calibri" panose="020F0502020204030204" pitchFamily="34" charset="0"/>
              </a:rPr>
              <a:t>Reservoirs:</a:t>
            </a:r>
          </a:p>
          <a:p>
            <a:pPr marL="457200" lvl="2" indent="-137160">
              <a:spcBef>
                <a:spcPts val="0"/>
              </a:spcBef>
              <a:buClrTx/>
            </a:pPr>
            <a:r>
              <a:rPr lang="en-US" sz="1600" b="0" dirty="0">
                <a:solidFill>
                  <a:srgbClr val="92D050"/>
                </a:solidFill>
                <a:latin typeface="Calibri" panose="020F0502020204030204" pitchFamily="34" charset="0"/>
                <a:cs typeface="Calibri" panose="020F0502020204030204" pitchFamily="34" charset="0"/>
              </a:rPr>
              <a:t>CE-QUAL-W2</a:t>
            </a:r>
            <a:r>
              <a:rPr lang="en-US" sz="1600" b="0" dirty="0">
                <a:latin typeface="Calibri" panose="020F0502020204030204" pitchFamily="34" charset="0"/>
                <a:cs typeface="Calibri" panose="020F0502020204030204" pitchFamily="34" charset="0"/>
              </a:rPr>
              <a:t>: 2D reservoir-river hydrodynamics and water quality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HEC-ResSim</a:t>
            </a:r>
            <a:r>
              <a:rPr lang="en-US" sz="1600" b="0" dirty="0">
                <a:latin typeface="Calibri" panose="020F0502020204030204" pitchFamily="34" charset="0"/>
                <a:cs typeface="Calibri" panose="020F0502020204030204" pitchFamily="34" charset="0"/>
              </a:rPr>
              <a:t>: Reservoir operations and water quality modeling</a:t>
            </a:r>
          </a:p>
          <a:p>
            <a:pPr marL="228600" lvl="1" indent="-137160">
              <a:spcBef>
                <a:spcPts val="0"/>
              </a:spcBef>
              <a:buClrTx/>
            </a:pPr>
            <a:r>
              <a:rPr lang="en-US" sz="1600" b="0" dirty="0">
                <a:latin typeface="Calibri" panose="020F0502020204030204" pitchFamily="34" charset="0"/>
                <a:cs typeface="Calibri" panose="020F0502020204030204" pitchFamily="34" charset="0"/>
              </a:rPr>
              <a:t>Rivers and Floodplains:</a:t>
            </a:r>
          </a:p>
          <a:p>
            <a:pPr marL="457200" lvl="2" indent="-228600">
              <a:spcBef>
                <a:spcPts val="0"/>
              </a:spcBef>
              <a:buClrTx/>
            </a:pPr>
            <a:r>
              <a:rPr lang="en-US" sz="1600" b="0" dirty="0">
                <a:solidFill>
                  <a:schemeClr val="accent4"/>
                </a:solidFill>
                <a:latin typeface="Calibri" panose="020F0502020204030204" pitchFamily="34" charset="0"/>
                <a:cs typeface="Calibri" panose="020F0502020204030204" pitchFamily="34" charset="0"/>
              </a:rPr>
              <a:t>HEC-RAS</a:t>
            </a:r>
            <a:r>
              <a:rPr lang="en-US" sz="1600" b="0" dirty="0">
                <a:latin typeface="Calibri" panose="020F0502020204030204" pitchFamily="34" charset="0"/>
                <a:cs typeface="Calibri" panose="020F0502020204030204" pitchFamily="34" charset="0"/>
              </a:rPr>
              <a:t>: 1D River hydraulics and water quality &amp; vegetation modeling</a:t>
            </a:r>
          </a:p>
          <a:p>
            <a:pPr marL="457200" lvl="2" indent="-228600">
              <a:spcBef>
                <a:spcPts val="0"/>
              </a:spcBef>
              <a:buClrTx/>
            </a:pPr>
            <a:r>
              <a:rPr lang="en-US" sz="1600" b="0" dirty="0">
                <a:solidFill>
                  <a:srgbClr val="92D050"/>
                </a:solidFill>
                <a:latin typeface="Calibri" panose="020F0502020204030204" pitchFamily="34" charset="0"/>
                <a:cs typeface="Calibri" panose="020F0502020204030204" pitchFamily="34" charset="0"/>
              </a:rPr>
              <a:t>ClearWater-Riverine</a:t>
            </a:r>
            <a:r>
              <a:rPr lang="en-US" sz="1600" b="0" dirty="0">
                <a:latin typeface="Calibri" panose="020F0502020204030204" pitchFamily="34" charset="0"/>
                <a:cs typeface="Calibri" panose="020F0502020204030204" pitchFamily="34" charset="0"/>
              </a:rPr>
              <a:t>: 2D River-floodplain hydraulics and water quality modeling with HEC-RAS-2D</a:t>
            </a:r>
          </a:p>
          <a:p>
            <a:pPr lvl="1">
              <a:lnSpc>
                <a:spcPct val="80000"/>
              </a:lnSpc>
              <a:buClrTx/>
            </a:pPr>
            <a:endParaRPr lang="en-US" sz="1600" b="0" dirty="0">
              <a:solidFill>
                <a:srgbClr val="1294F5"/>
              </a:solid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584A4C1C-BD2D-5EEC-7291-F21D2EDA6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2981" y="1517761"/>
            <a:ext cx="2265145" cy="1394936"/>
          </a:xfrm>
          <a:prstGeom prst="rect">
            <a:avLst/>
          </a:prstGeom>
          <a:ln w="38100">
            <a:solidFill>
              <a:schemeClr val="bg1">
                <a:alpha val="50000"/>
              </a:schemeClr>
            </a:solidFill>
          </a:ln>
        </p:spPr>
      </p:pic>
      <p:sp>
        <p:nvSpPr>
          <p:cNvPr id="25" name="Left Brace 24">
            <a:extLst>
              <a:ext uri="{FF2B5EF4-FFF2-40B4-BE49-F238E27FC236}">
                <a16:creationId xmlns:a16="http://schemas.microsoft.com/office/drawing/2014/main" id="{430B6AAB-0A7C-4BAE-2E1A-1D9ACA21418F}"/>
              </a:ext>
            </a:extLst>
          </p:cNvPr>
          <p:cNvSpPr/>
          <p:nvPr/>
        </p:nvSpPr>
        <p:spPr bwMode="auto">
          <a:xfrm>
            <a:off x="6349848" y="4675381"/>
            <a:ext cx="238092" cy="1381118"/>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7" name="Left Brace 26">
            <a:extLst>
              <a:ext uri="{FF2B5EF4-FFF2-40B4-BE49-F238E27FC236}">
                <a16:creationId xmlns:a16="http://schemas.microsoft.com/office/drawing/2014/main" id="{7CDCBEEE-1918-CFAF-691F-DBA491325275}"/>
              </a:ext>
            </a:extLst>
          </p:cNvPr>
          <p:cNvSpPr/>
          <p:nvPr/>
        </p:nvSpPr>
        <p:spPr bwMode="auto">
          <a:xfrm>
            <a:off x="6320876" y="3041788"/>
            <a:ext cx="238092" cy="1381118"/>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9" name="Left Brace 28">
            <a:extLst>
              <a:ext uri="{FF2B5EF4-FFF2-40B4-BE49-F238E27FC236}">
                <a16:creationId xmlns:a16="http://schemas.microsoft.com/office/drawing/2014/main" id="{FC515626-00CF-88C2-6095-E8D9869D86A6}"/>
              </a:ext>
            </a:extLst>
          </p:cNvPr>
          <p:cNvSpPr/>
          <p:nvPr/>
        </p:nvSpPr>
        <p:spPr bwMode="auto">
          <a:xfrm>
            <a:off x="6321710" y="1517761"/>
            <a:ext cx="238092" cy="1391871"/>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pic>
        <p:nvPicPr>
          <p:cNvPr id="30" name="Picture 29">
            <a:extLst>
              <a:ext uri="{FF2B5EF4-FFF2-40B4-BE49-F238E27FC236}">
                <a16:creationId xmlns:a16="http://schemas.microsoft.com/office/drawing/2014/main" id="{09B8C33D-E8CA-18C7-E52F-062D4F9DA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2980" y="4633298"/>
            <a:ext cx="2265145" cy="1480460"/>
          </a:xfrm>
          <a:prstGeom prst="rect">
            <a:avLst/>
          </a:prstGeom>
          <a:ln w="38100">
            <a:solidFill>
              <a:schemeClr val="bg1">
                <a:alpha val="50000"/>
              </a:schemeClr>
            </a:solidFill>
          </a:ln>
        </p:spPr>
      </p:pic>
      <p:pic>
        <p:nvPicPr>
          <p:cNvPr id="31" name="Picture 30">
            <a:extLst>
              <a:ext uri="{FF2B5EF4-FFF2-40B4-BE49-F238E27FC236}">
                <a16:creationId xmlns:a16="http://schemas.microsoft.com/office/drawing/2014/main" id="{58E46E54-A2EC-C757-B5F2-65AAC755558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42980" y="3009983"/>
            <a:ext cx="2265145" cy="1478554"/>
          </a:xfrm>
          <a:prstGeom prst="rect">
            <a:avLst/>
          </a:prstGeom>
          <a:ln w="38100">
            <a:solidFill>
              <a:schemeClr val="bg1">
                <a:alpha val="50000"/>
              </a:schemeClr>
            </a:solidFill>
          </a:ln>
        </p:spPr>
      </p:pic>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221875" y="640343"/>
            <a:ext cx="8342575" cy="877163"/>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rgbClr val="002060"/>
                </a:solidFill>
                <a:latin typeface="Calibri" panose="020F0502020204030204" pitchFamily="34" charset="0"/>
                <a:cs typeface="Calibri" panose="020F0502020204030204" pitchFamily="34" charset="0"/>
              </a:rPr>
              <a:t>ERDC’s </a:t>
            </a:r>
            <a:r>
              <a:rPr lang="en-US" sz="1600" dirty="0">
                <a:solidFill>
                  <a:srgbClr val="00B050"/>
                </a:solidFill>
                <a:latin typeface="Calibri" panose="020F0502020204030204" pitchFamily="34" charset="0"/>
                <a:cs typeface="Calibri" panose="020F0502020204030204" pitchFamily="34" charset="0"/>
              </a:rPr>
              <a:t>C</a:t>
            </a:r>
            <a:r>
              <a:rPr lang="en-US" sz="1600" dirty="0">
                <a:solidFill>
                  <a:srgbClr val="002060"/>
                </a:solidFill>
                <a:latin typeface="Calibri" panose="020F0502020204030204" pitchFamily="34" charset="0"/>
                <a:cs typeface="Calibri" panose="020F0502020204030204" pitchFamily="34" charset="0"/>
              </a:rPr>
              <a:t>orps </a:t>
            </a:r>
            <a:r>
              <a:rPr lang="en-US" sz="1600" dirty="0">
                <a:solidFill>
                  <a:srgbClr val="00B050"/>
                </a:solidFill>
                <a:latin typeface="Calibri" panose="020F0502020204030204" pitchFamily="34" charset="0"/>
                <a:cs typeface="Calibri" panose="020F0502020204030204" pitchFamily="34" charset="0"/>
              </a:rPr>
              <a:t>L</a:t>
            </a:r>
            <a:r>
              <a:rPr lang="en-US" sz="1600" dirty="0">
                <a:solidFill>
                  <a:srgbClr val="002060"/>
                </a:solidFill>
                <a:latin typeface="Calibri" panose="020F0502020204030204" pitchFamily="34" charset="0"/>
                <a:cs typeface="Calibri" panose="020F0502020204030204" pitchFamily="34" charset="0"/>
              </a:rPr>
              <a:t>ibrary for </a:t>
            </a:r>
            <a:r>
              <a:rPr lang="en-US" sz="1600" dirty="0">
                <a:solidFill>
                  <a:srgbClr val="00B050"/>
                </a:solidFill>
                <a:latin typeface="Calibri" panose="020F0502020204030204" pitchFamily="34" charset="0"/>
                <a:cs typeface="Calibri" panose="020F0502020204030204" pitchFamily="34" charset="0"/>
              </a:rPr>
              <a:t>E</a:t>
            </a:r>
            <a:r>
              <a:rPr lang="en-US" sz="1600" dirty="0">
                <a:solidFill>
                  <a:srgbClr val="002060"/>
                </a:solidFill>
                <a:latin typeface="Calibri" panose="020F0502020204030204" pitchFamily="34" charset="0"/>
                <a:cs typeface="Calibri" panose="020F0502020204030204" pitchFamily="34" charset="0"/>
              </a:rPr>
              <a:t>nvironmental </a:t>
            </a:r>
            <a:r>
              <a:rPr lang="en-US" sz="1600" dirty="0">
                <a:solidFill>
                  <a:srgbClr val="00B050"/>
                </a:solidFill>
                <a:latin typeface="Calibri" panose="020F0502020204030204" pitchFamily="34" charset="0"/>
                <a:cs typeface="Calibri" panose="020F0502020204030204" pitchFamily="34" charset="0"/>
              </a:rPr>
              <a:t>A</a:t>
            </a:r>
            <a:r>
              <a:rPr lang="en-US" sz="1600" dirty="0">
                <a:solidFill>
                  <a:srgbClr val="002060"/>
                </a:solidFill>
                <a:latin typeface="Calibri" panose="020F0502020204030204" pitchFamily="34" charset="0"/>
                <a:cs typeface="Calibri" panose="020F0502020204030204" pitchFamily="34" charset="0"/>
              </a:rPr>
              <a:t>nalysis and </a:t>
            </a:r>
            <a:r>
              <a:rPr lang="en-US" sz="1600" dirty="0">
                <a:solidFill>
                  <a:srgbClr val="00B050"/>
                </a:solidFill>
                <a:latin typeface="Calibri" panose="020F0502020204030204" pitchFamily="34" charset="0"/>
                <a:cs typeface="Calibri" panose="020F0502020204030204" pitchFamily="34" charset="0"/>
              </a:rPr>
              <a:t>R</a:t>
            </a:r>
            <a:r>
              <a:rPr lang="en-US" sz="1600" dirty="0">
                <a:solidFill>
                  <a:srgbClr val="002060"/>
                </a:solidFill>
                <a:latin typeface="Calibri" panose="020F0502020204030204" pitchFamily="34" charset="0"/>
                <a:cs typeface="Calibri" panose="020F0502020204030204" pitchFamily="34" charset="0"/>
              </a:rPr>
              <a:t>estoration of </a:t>
            </a:r>
            <a:r>
              <a:rPr lang="en-US" sz="1600" dirty="0">
                <a:solidFill>
                  <a:srgbClr val="00B050"/>
                </a:solidFill>
                <a:latin typeface="Calibri" panose="020F0502020204030204" pitchFamily="34" charset="0"/>
                <a:cs typeface="Calibri" panose="020F0502020204030204" pitchFamily="34" charset="0"/>
              </a:rPr>
              <a:t>Water</a:t>
            </a:r>
            <a:r>
              <a:rPr lang="en-US" sz="1600" dirty="0">
                <a:solidFill>
                  <a:srgbClr val="002060"/>
                </a:solidFill>
                <a:latin typeface="Calibri" panose="020F0502020204030204" pitchFamily="34" charset="0"/>
                <a:cs typeface="Calibri" panose="020F0502020204030204" pitchFamily="34" charset="0"/>
              </a:rPr>
              <a:t>sheds (</a:t>
            </a:r>
            <a:r>
              <a:rPr lang="en-US" sz="1600" dirty="0">
                <a:solidFill>
                  <a:srgbClr val="00B0F0"/>
                </a:solidFill>
                <a:latin typeface="Calibri" panose="020F0502020204030204" pitchFamily="34" charset="0"/>
                <a:cs typeface="Calibri" panose="020F0502020204030204" pitchFamily="34" charset="0"/>
              </a:rPr>
              <a:t>ClearWater</a:t>
            </a:r>
            <a:r>
              <a:rPr lang="en-US" sz="1600" dirty="0">
                <a:solidFill>
                  <a:srgbClr val="002060"/>
                </a:solidFill>
                <a:latin typeface="Calibri" panose="020F0502020204030204" pitchFamily="34" charset="0"/>
                <a:cs typeface="Calibri" panose="020F0502020204030204" pitchFamily="34" charset="0"/>
              </a:rPr>
              <a:t>) provides environmental simulation capabilities that leverage existing hydrologic and hydraulic (H&amp;H) models.</a:t>
            </a:r>
          </a:p>
        </p:txBody>
      </p:sp>
      <p:pic>
        <p:nvPicPr>
          <p:cNvPr id="34" name="Picture 33">
            <a:extLst>
              <a:ext uri="{FF2B5EF4-FFF2-40B4-BE49-F238E27FC236}">
                <a16:creationId xmlns:a16="http://schemas.microsoft.com/office/drawing/2014/main" id="{07417307-9EE4-CC43-C42B-464B2D7347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9236" y="658213"/>
            <a:ext cx="2223005" cy="1480460"/>
          </a:xfrm>
          <a:prstGeom prst="rect">
            <a:avLst/>
          </a:prstGeom>
        </p:spPr>
      </p:pic>
      <p:pic>
        <p:nvPicPr>
          <p:cNvPr id="35" name="3B9EDC3A-5A43-47AD-A27E-2E003642831F">
            <a:extLst>
              <a:ext uri="{FF2B5EF4-FFF2-40B4-BE49-F238E27FC236}">
                <a16:creationId xmlns:a16="http://schemas.microsoft.com/office/drawing/2014/main" id="{4BB996A1-98B2-BC4C-A423-0ED4F12F24E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184506" y="2187219"/>
            <a:ext cx="2724215" cy="147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72803D06-0F48-F922-7328-AE39661DF3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84633" y="3731353"/>
            <a:ext cx="1635944" cy="2454057"/>
          </a:xfrm>
          <a:prstGeom prst="rect">
            <a:avLst/>
          </a:prstGeom>
          <a:ln w="3175">
            <a:solidFill>
              <a:schemeClr val="tx1"/>
            </a:solidFill>
          </a:ln>
        </p:spPr>
      </p:pic>
      <p:pic>
        <p:nvPicPr>
          <p:cNvPr id="38" name="Picture 4" descr="Figure 6-2. RAS Mapper with Default Results Layers shown.">
            <a:extLst>
              <a:ext uri="{FF2B5EF4-FFF2-40B4-BE49-F238E27FC236}">
                <a16:creationId xmlns:a16="http://schemas.microsoft.com/office/drawing/2014/main" id="{C9B0FDA6-3AF2-8024-CA04-717C5DCA221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97972" y="4633298"/>
            <a:ext cx="2640387" cy="1480460"/>
          </a:xfrm>
          <a:prstGeom prst="rect">
            <a:avLst/>
          </a:prstGeom>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92B585EE-0D16-B015-7B00-09E1211445B1}"/>
              </a:ext>
            </a:extLst>
          </p:cNvPr>
          <p:cNvGrpSpPr/>
          <p:nvPr/>
        </p:nvGrpSpPr>
        <p:grpSpPr>
          <a:xfrm>
            <a:off x="6596279" y="3009983"/>
            <a:ext cx="1650676" cy="1478554"/>
            <a:chOff x="6224584" y="1859976"/>
            <a:chExt cx="2498376" cy="2237861"/>
          </a:xfrm>
        </p:grpSpPr>
        <p:sp>
          <p:nvSpPr>
            <p:cNvPr id="41" name="Rectangle 40">
              <a:extLst>
                <a:ext uri="{FF2B5EF4-FFF2-40B4-BE49-F238E27FC236}">
                  <a16:creationId xmlns:a16="http://schemas.microsoft.com/office/drawing/2014/main" id="{1E386520-08E9-F869-F027-6AE11BDB17F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1C87125-F818-D78C-6D84-4045C7F878B2}"/>
                </a:ext>
              </a:extLst>
            </p:cNvPr>
            <p:cNvGrpSpPr/>
            <p:nvPr/>
          </p:nvGrpSpPr>
          <p:grpSpPr>
            <a:xfrm>
              <a:off x="6224584" y="1859976"/>
              <a:ext cx="2498376" cy="2237861"/>
              <a:chOff x="6224584" y="1859976"/>
              <a:chExt cx="2498376" cy="2237861"/>
            </a:xfrm>
          </p:grpSpPr>
          <p:pic>
            <p:nvPicPr>
              <p:cNvPr id="43" name="Picture 8" descr="w2">
                <a:extLst>
                  <a:ext uri="{FF2B5EF4-FFF2-40B4-BE49-F238E27FC236}">
                    <a16:creationId xmlns:a16="http://schemas.microsoft.com/office/drawing/2014/main" id="{5F5B7F9C-B712-8522-F202-3F5B7269887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24584" y="1859976"/>
                <a:ext cx="2476079" cy="223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EFB0DBE5-CBFD-8103-A9AF-AE727328F556}"/>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grpSp>
      </p:grpSp>
      <p:pic>
        <p:nvPicPr>
          <p:cNvPr id="32" name="Picture 31" descr="A picture containing cake, birthday, indoor, decorated&#10;&#10;Description automatically generated">
            <a:extLst>
              <a:ext uri="{FF2B5EF4-FFF2-40B4-BE49-F238E27FC236}">
                <a16:creationId xmlns:a16="http://schemas.microsoft.com/office/drawing/2014/main" id="{171E2A58-C663-F0D1-CD17-6F59C2AAE1E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38241" y="1836762"/>
            <a:ext cx="3270366" cy="4628050"/>
          </a:xfrm>
          <a:prstGeom prst="rect">
            <a:avLst/>
          </a:prstGeom>
          <a:ln w="3175">
            <a:noFill/>
          </a:ln>
        </p:spPr>
      </p:pic>
      <p:sp>
        <p:nvSpPr>
          <p:cNvPr id="57" name="Content Placeholder 4">
            <a:extLst>
              <a:ext uri="{FF2B5EF4-FFF2-40B4-BE49-F238E27FC236}">
                <a16:creationId xmlns:a16="http://schemas.microsoft.com/office/drawing/2014/main" id="{A6D68CAD-AE89-C7CE-0AE2-D20E6B90AA72}"/>
              </a:ext>
            </a:extLst>
          </p:cNvPr>
          <p:cNvSpPr txBox="1">
            <a:spLocks/>
          </p:cNvSpPr>
          <p:nvPr/>
        </p:nvSpPr>
        <p:spPr>
          <a:xfrm>
            <a:off x="10199550" y="350774"/>
            <a:ext cx="1933075" cy="1813830"/>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400" dirty="0">
                <a:solidFill>
                  <a:srgbClr val="1294F5"/>
                </a:solidFill>
              </a:rPr>
              <a:t>Temperature</a:t>
            </a:r>
          </a:p>
          <a:p>
            <a:pPr>
              <a:lnSpc>
                <a:spcPct val="80000"/>
              </a:lnSpc>
            </a:pPr>
            <a:r>
              <a:rPr lang="en-US" sz="1400" dirty="0">
                <a:solidFill>
                  <a:srgbClr val="1294F5"/>
                </a:solidFill>
              </a:rPr>
              <a:t>Nutrients</a:t>
            </a:r>
          </a:p>
          <a:p>
            <a:pPr>
              <a:lnSpc>
                <a:spcPct val="80000"/>
              </a:lnSpc>
            </a:pPr>
            <a:r>
              <a:rPr lang="en-US" sz="1400" dirty="0">
                <a:solidFill>
                  <a:srgbClr val="1294F5"/>
                </a:solidFill>
              </a:rPr>
              <a:t>Dissolved Oxygen</a:t>
            </a:r>
          </a:p>
          <a:p>
            <a:pPr>
              <a:lnSpc>
                <a:spcPct val="80000"/>
              </a:lnSpc>
            </a:pPr>
            <a:r>
              <a:rPr lang="en-US" sz="1400" dirty="0">
                <a:solidFill>
                  <a:srgbClr val="1294F5"/>
                </a:solidFill>
              </a:rPr>
              <a:t>Algae</a:t>
            </a:r>
          </a:p>
          <a:p>
            <a:pPr>
              <a:lnSpc>
                <a:spcPct val="80000"/>
              </a:lnSpc>
            </a:pPr>
            <a:r>
              <a:rPr lang="en-US" sz="1400" dirty="0">
                <a:solidFill>
                  <a:srgbClr val="1294F5"/>
                </a:solidFill>
              </a:rPr>
              <a:t>Metals</a:t>
            </a:r>
          </a:p>
          <a:p>
            <a:pPr>
              <a:lnSpc>
                <a:spcPct val="80000"/>
              </a:lnSpc>
            </a:pPr>
            <a:r>
              <a:rPr lang="en-US" sz="1400" dirty="0">
                <a:solidFill>
                  <a:srgbClr val="1294F5"/>
                </a:solidFill>
              </a:rPr>
              <a:t>Contaminants</a:t>
            </a:r>
          </a:p>
        </p:txBody>
      </p:sp>
      <p:sp>
        <p:nvSpPr>
          <p:cNvPr id="3" name="TextBox 2">
            <a:extLst>
              <a:ext uri="{FF2B5EF4-FFF2-40B4-BE49-F238E27FC236}">
                <a16:creationId xmlns:a16="http://schemas.microsoft.com/office/drawing/2014/main" id="{1606453A-DC97-4DD6-6BAD-3FAB6C74AAF3}"/>
              </a:ext>
            </a:extLst>
          </p:cNvPr>
          <p:cNvSpPr txBox="1"/>
          <p:nvPr/>
        </p:nvSpPr>
        <p:spPr>
          <a:xfrm>
            <a:off x="497654" y="6007994"/>
            <a:ext cx="2889490" cy="276999"/>
          </a:xfrm>
          <a:prstGeom prst="rect">
            <a:avLst/>
          </a:prstGeom>
          <a:noFill/>
          <a:ln w="3175">
            <a:solidFill>
              <a:schemeClr val="bg1">
                <a:lumMod val="75000"/>
              </a:schemeClr>
            </a:solidFill>
          </a:ln>
        </p:spPr>
        <p:txBody>
          <a:bodyPr wrap="square" rtlCol="0">
            <a:spAutoFit/>
          </a:bodyPr>
          <a:lstStyle/>
          <a:p>
            <a:pPr algn="ctr"/>
            <a:r>
              <a:rPr lang="en-US" sz="1200" dirty="0"/>
              <a:t>Key:</a:t>
            </a:r>
            <a:r>
              <a:rPr lang="en-US" sz="1200" dirty="0">
                <a:solidFill>
                  <a:srgbClr val="92D050"/>
                </a:solidFill>
              </a:rPr>
              <a:t> ERDC-EL </a:t>
            </a:r>
            <a:r>
              <a:rPr lang="en-US" sz="1200" dirty="0"/>
              <a:t>–</a:t>
            </a:r>
            <a:r>
              <a:rPr lang="en-US" sz="1200" dirty="0">
                <a:solidFill>
                  <a:srgbClr val="92D050"/>
                </a:solidFill>
              </a:rPr>
              <a:t> </a:t>
            </a:r>
            <a:r>
              <a:rPr lang="en-US" sz="1200" dirty="0">
                <a:solidFill>
                  <a:srgbClr val="00B0F0"/>
                </a:solidFill>
              </a:rPr>
              <a:t>ERDC-CHL </a:t>
            </a:r>
            <a:r>
              <a:rPr lang="en-US" sz="1200" dirty="0"/>
              <a:t>–</a:t>
            </a:r>
            <a:r>
              <a:rPr lang="en-US" sz="1200" dirty="0">
                <a:solidFill>
                  <a:srgbClr val="00B0F0"/>
                </a:solidFill>
              </a:rPr>
              <a:t> </a:t>
            </a:r>
            <a:r>
              <a:rPr lang="en-US" sz="1200" dirty="0">
                <a:solidFill>
                  <a:schemeClr val="accent4"/>
                </a:solidFill>
              </a:rPr>
              <a:t>HEC</a:t>
            </a:r>
          </a:p>
        </p:txBody>
      </p:sp>
    </p:spTree>
    <p:extLst>
      <p:ext uri="{BB962C8B-B14F-4D97-AF65-F5344CB8AC3E}">
        <p14:creationId xmlns:p14="http://schemas.microsoft.com/office/powerpoint/2010/main" val="414991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214944" y="266108"/>
            <a:ext cx="11737925"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 Next Generation Integrated Water Quality Modeling</a:t>
            </a:r>
            <a:endParaRPr sz="2400" kern="1200" dirty="0">
              <a:solidFill>
                <a:schemeClr val="tx1"/>
              </a:solidFill>
              <a:latin typeface="Arial" pitchFamily="34" charset="0"/>
              <a:ea typeface="+mn-ea"/>
              <a:cs typeface="+mn-cs"/>
            </a:endParaRPr>
          </a:p>
        </p:txBody>
      </p:sp>
      <p:sp>
        <p:nvSpPr>
          <p:cNvPr id="2" name="Content Placeholder 4">
            <a:extLst>
              <a:ext uri="{FF2B5EF4-FFF2-40B4-BE49-F238E27FC236}">
                <a16:creationId xmlns:a16="http://schemas.microsoft.com/office/drawing/2014/main" id="{BF824CD8-AA63-2D60-8465-EE34402B3624}"/>
              </a:ext>
            </a:extLst>
          </p:cNvPr>
          <p:cNvSpPr txBox="1">
            <a:spLocks/>
          </p:cNvSpPr>
          <p:nvPr/>
        </p:nvSpPr>
        <p:spPr>
          <a:xfrm>
            <a:off x="264888" y="914908"/>
            <a:ext cx="8451374" cy="4903907"/>
          </a:xfrm>
          <a:prstGeom prst="rect">
            <a:avLst/>
          </a:prstGeom>
          <a:solidFill>
            <a:schemeClr val="bg2">
              <a:alpha val="0"/>
            </a:schemeClr>
          </a:solidFill>
          <a:ln w="9525">
            <a:noFill/>
            <a:miter lim="800000"/>
            <a:headEnd/>
            <a:tailEnd/>
          </a:ln>
          <a:effectLst/>
        </p:spPr>
        <p:txBody>
          <a:bodyPr spcFirstLastPara="1" vert="horz" wrap="square" lIns="91440" tIns="91440" rIns="91440" bIns="45720" numCol="1" anchor="t"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415925" indent="-285750">
              <a:buClrTx/>
              <a:buFont typeface="Arial" panose="020B0604020202020204" pitchFamily="34" charset="0"/>
              <a:buChar char="•"/>
            </a:pPr>
            <a:r>
              <a:rPr lang="en-US" sz="1600" b="0" kern="0" dirty="0">
                <a:solidFill>
                  <a:srgbClr val="00B0F0"/>
                </a:solidFill>
                <a:latin typeface="Calibri" panose="020F0502020204030204" pitchFamily="34" charset="0"/>
                <a:cs typeface="Calibri" panose="020F0502020204030204" pitchFamily="34" charset="0"/>
              </a:rPr>
              <a:t>ClearWater: C</a:t>
            </a:r>
            <a:r>
              <a:rPr lang="en-US" sz="1600" b="0" kern="0" dirty="0">
                <a:latin typeface="Calibri" panose="020F0502020204030204" pitchFamily="34" charset="0"/>
                <a:cs typeface="Calibri" panose="020F0502020204030204" pitchFamily="34" charset="0"/>
              </a:rPr>
              <a:t>orps </a:t>
            </a:r>
            <a:r>
              <a:rPr lang="en-US" sz="1600" b="0" kern="0" dirty="0">
                <a:solidFill>
                  <a:srgbClr val="00B0F0"/>
                </a:solidFill>
                <a:latin typeface="Calibri" panose="020F0502020204030204" pitchFamily="34" charset="0"/>
                <a:cs typeface="Calibri" panose="020F0502020204030204" pitchFamily="34" charset="0"/>
              </a:rPr>
              <a:t>L</a:t>
            </a:r>
            <a:r>
              <a:rPr lang="en-US" sz="1600" b="0" kern="0" dirty="0">
                <a:latin typeface="Calibri" panose="020F0502020204030204" pitchFamily="34" charset="0"/>
                <a:cs typeface="Calibri" panose="020F0502020204030204" pitchFamily="34" charset="0"/>
              </a:rPr>
              <a:t>ibrary for </a:t>
            </a:r>
            <a:r>
              <a:rPr lang="en-US" sz="1600" b="0" kern="0" dirty="0">
                <a:solidFill>
                  <a:srgbClr val="00B0F0"/>
                </a:solidFill>
                <a:latin typeface="Calibri" panose="020F0502020204030204" pitchFamily="34" charset="0"/>
                <a:cs typeface="Calibri" panose="020F0502020204030204" pitchFamily="34" charset="0"/>
              </a:rPr>
              <a:t>E</a:t>
            </a:r>
            <a:r>
              <a:rPr lang="en-US" sz="1600" b="0" kern="0" dirty="0">
                <a:latin typeface="Calibri" panose="020F0502020204030204" pitchFamily="34" charset="0"/>
                <a:cs typeface="Calibri" panose="020F0502020204030204" pitchFamily="34" charset="0"/>
              </a:rPr>
              <a:t>nvironmental </a:t>
            </a:r>
            <a:r>
              <a:rPr lang="en-US" sz="1600" b="0" kern="0" dirty="0">
                <a:solidFill>
                  <a:srgbClr val="00B0F0"/>
                </a:solidFill>
                <a:latin typeface="Calibri" panose="020F0502020204030204" pitchFamily="34" charset="0"/>
                <a:cs typeface="Calibri" panose="020F0502020204030204" pitchFamily="34" charset="0"/>
              </a:rPr>
              <a:t>A</a:t>
            </a:r>
            <a:r>
              <a:rPr lang="en-US" sz="1600" b="0" kern="0" dirty="0">
                <a:latin typeface="Calibri" panose="020F0502020204030204" pitchFamily="34" charset="0"/>
                <a:cs typeface="Calibri" panose="020F0502020204030204" pitchFamily="34" charset="0"/>
              </a:rPr>
              <a:t>nalysis and </a:t>
            </a:r>
            <a:r>
              <a:rPr lang="en-US" sz="1600" b="0" kern="0" dirty="0">
                <a:solidFill>
                  <a:srgbClr val="00B0F0"/>
                </a:solidFill>
                <a:latin typeface="Calibri" panose="020F0502020204030204" pitchFamily="34" charset="0"/>
                <a:cs typeface="Calibri" panose="020F0502020204030204" pitchFamily="34" charset="0"/>
              </a:rPr>
              <a:t>R</a:t>
            </a:r>
            <a:r>
              <a:rPr lang="en-US" sz="1600" b="0" kern="0" dirty="0">
                <a:latin typeface="Calibri" panose="020F0502020204030204" pitchFamily="34" charset="0"/>
                <a:cs typeface="Calibri" panose="020F0502020204030204" pitchFamily="34" charset="0"/>
              </a:rPr>
              <a:t>estoration of </a:t>
            </a:r>
            <a:r>
              <a:rPr lang="en-US" sz="1600" b="0" kern="0" dirty="0">
                <a:solidFill>
                  <a:srgbClr val="00B0F0"/>
                </a:solidFill>
                <a:latin typeface="Calibri" panose="020F0502020204030204" pitchFamily="34" charset="0"/>
                <a:cs typeface="Calibri" panose="020F0502020204030204" pitchFamily="34" charset="0"/>
              </a:rPr>
              <a:t>Water</a:t>
            </a:r>
            <a:r>
              <a:rPr lang="en-US" sz="1600" b="0" kern="0" dirty="0">
                <a:latin typeface="Calibri" panose="020F0502020204030204" pitchFamily="34" charset="0"/>
                <a:cs typeface="Calibri" panose="020F0502020204030204" pitchFamily="34" charset="0"/>
              </a:rPr>
              <a:t>sheds</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Purpose: Link environmental models with existing water resources models that simulate runoff, rivers, and reservoir hydraulics and hydrology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provides environmental simulation capabilities that are designed to leverage existing water resources models.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The ClearWater water quality modules simulate constituent kinetics, heat budget processes, and vegetation growth cycles. Capabilities include:</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NSM: Nitrogen, phosphorus, and carbon cycling; dissolved oxygen, algae, etc.</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TSM: Temperature (heat budget)</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GSM: General Constituents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CSM: Organic and inorganic contaminants</a:t>
            </a:r>
          </a:p>
          <a:p>
            <a:pPr marL="1100138" lvl="2" indent="-285750">
              <a:buClrTx/>
              <a:buSzPct val="75000"/>
              <a:buFont typeface="Courier New" panose="02070309020205020404" pitchFamily="49" charset="0"/>
              <a:buChar char="o"/>
              <a:tabLst>
                <a:tab pos="568325" algn="l"/>
              </a:tabLst>
            </a:pPr>
            <a:r>
              <a:rPr lang="en-US" sz="1600" b="0" kern="0" dirty="0">
                <a:latin typeface="Calibri" panose="020F0502020204030204" pitchFamily="34" charset="0"/>
                <a:cs typeface="Calibri" panose="020F0502020204030204" pitchFamily="34" charset="0"/>
              </a:rPr>
              <a:t>MSM: Mercury</a:t>
            </a:r>
          </a:p>
          <a:p>
            <a:pPr marL="415925"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ClearWater contains legacy modules written in Fortran and C++ and next-generation modules written in Python (NSM and TSM)</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Engine computes the transport (advection and diffusion) of heat and constituent mass across the watershed</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Data visualization capabilities</a:t>
            </a:r>
          </a:p>
          <a:p>
            <a:pPr marL="873125" lvl="1" indent="-285750">
              <a:buClrTx/>
              <a:buFont typeface="Arial" panose="020B0604020202020204" pitchFamily="34" charset="0"/>
              <a:buChar char="•"/>
            </a:pPr>
            <a:r>
              <a:rPr lang="en-US" sz="1600" b="0" kern="0" dirty="0">
                <a:latin typeface="Calibri" panose="020F0502020204030204" pitchFamily="34" charset="0"/>
                <a:cs typeface="Calibri" panose="020F0502020204030204" pitchFamily="34" charset="0"/>
              </a:rPr>
              <a:t>Framework to integrate multiple models.</a:t>
            </a:r>
          </a:p>
        </p:txBody>
      </p:sp>
      <p:pic>
        <p:nvPicPr>
          <p:cNvPr id="3" name="Picture 2" descr="A river flowing through a forest&#10;&#10;Description automatically generated with low confidence">
            <a:extLst>
              <a:ext uri="{FF2B5EF4-FFF2-40B4-BE49-F238E27FC236}">
                <a16:creationId xmlns:a16="http://schemas.microsoft.com/office/drawing/2014/main" id="{8387343B-5F74-1541-2150-7F07C8AAD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6856" y="4231714"/>
            <a:ext cx="2698494" cy="2025308"/>
          </a:xfrm>
          <a:prstGeom prst="rect">
            <a:avLst/>
          </a:prstGeom>
          <a:ln w="38100">
            <a:solidFill>
              <a:schemeClr val="bg1">
                <a:alpha val="50000"/>
              </a:schemeClr>
            </a:solidFill>
          </a:ln>
        </p:spPr>
      </p:pic>
      <p:pic>
        <p:nvPicPr>
          <p:cNvPr id="5" name="Picture 4" descr="A picture containing grass, outdoor, cloud, tree&#10;&#10;Description automatically generated">
            <a:extLst>
              <a:ext uri="{FF2B5EF4-FFF2-40B4-BE49-F238E27FC236}">
                <a16:creationId xmlns:a16="http://schemas.microsoft.com/office/drawing/2014/main" id="{C7072D46-A176-FE7F-AF93-D01132F04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0616" y="725954"/>
            <a:ext cx="2708694" cy="1524092"/>
          </a:xfrm>
          <a:prstGeom prst="rect">
            <a:avLst/>
          </a:prstGeom>
          <a:ln w="38100">
            <a:solidFill>
              <a:schemeClr val="bg1">
                <a:alpha val="50000"/>
              </a:schemeClr>
            </a:solidFill>
          </a:ln>
        </p:spPr>
      </p:pic>
      <p:sp>
        <p:nvSpPr>
          <p:cNvPr id="7" name="TextBox 6">
            <a:extLst>
              <a:ext uri="{FF2B5EF4-FFF2-40B4-BE49-F238E27FC236}">
                <a16:creationId xmlns:a16="http://schemas.microsoft.com/office/drawing/2014/main" id="{391B1779-9164-CC21-FB04-8E612AC21551}"/>
              </a:ext>
            </a:extLst>
          </p:cNvPr>
          <p:cNvSpPr txBox="1"/>
          <p:nvPr/>
        </p:nvSpPr>
        <p:spPr>
          <a:xfrm rot="16200000">
            <a:off x="8267729" y="128100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Runoff</a:t>
            </a:r>
          </a:p>
        </p:txBody>
      </p:sp>
      <p:sp>
        <p:nvSpPr>
          <p:cNvPr id="14" name="TextBox 13">
            <a:extLst>
              <a:ext uri="{FF2B5EF4-FFF2-40B4-BE49-F238E27FC236}">
                <a16:creationId xmlns:a16="http://schemas.microsoft.com/office/drawing/2014/main" id="{99F739CA-CC10-6723-DE2B-B6F31EE983EF}"/>
              </a:ext>
            </a:extLst>
          </p:cNvPr>
          <p:cNvSpPr txBox="1"/>
          <p:nvPr/>
        </p:nvSpPr>
        <p:spPr>
          <a:xfrm rot="16200000">
            <a:off x="8267728" y="3037378"/>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Reservoirs</a:t>
            </a:r>
          </a:p>
        </p:txBody>
      </p:sp>
      <p:sp>
        <p:nvSpPr>
          <p:cNvPr id="15" name="TextBox 14">
            <a:extLst>
              <a:ext uri="{FF2B5EF4-FFF2-40B4-BE49-F238E27FC236}">
                <a16:creationId xmlns:a16="http://schemas.microsoft.com/office/drawing/2014/main" id="{54E53EEC-AB95-9677-04FA-4647A4833916}"/>
              </a:ext>
            </a:extLst>
          </p:cNvPr>
          <p:cNvSpPr txBox="1"/>
          <p:nvPr/>
        </p:nvSpPr>
        <p:spPr>
          <a:xfrm rot="16200000">
            <a:off x="8267728" y="5100600"/>
            <a:ext cx="1245135" cy="338554"/>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Rivers</a:t>
            </a:r>
          </a:p>
        </p:txBody>
      </p:sp>
      <p:pic>
        <p:nvPicPr>
          <p:cNvPr id="16" name="Picture 15" descr="A picture containing outdoor, water, mountain, water resources&#10;&#10;Description automatically generated">
            <a:extLst>
              <a:ext uri="{FF2B5EF4-FFF2-40B4-BE49-F238E27FC236}">
                <a16:creationId xmlns:a16="http://schemas.microsoft.com/office/drawing/2014/main" id="{3D27DEEB-0386-C7A6-C6E3-B17738F2BD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518" y="2204385"/>
            <a:ext cx="2705035" cy="2025309"/>
          </a:xfrm>
          <a:prstGeom prst="rect">
            <a:avLst/>
          </a:prstGeom>
          <a:ln w="38100">
            <a:solidFill>
              <a:schemeClr val="bg1">
                <a:alpha val="50000"/>
              </a:schemeClr>
            </a:solidFill>
          </a:ln>
        </p:spPr>
      </p:pic>
    </p:spTree>
    <p:extLst>
      <p:ext uri="{BB962C8B-B14F-4D97-AF65-F5344CB8AC3E}">
        <p14:creationId xmlns:p14="http://schemas.microsoft.com/office/powerpoint/2010/main" val="34406722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RDC Standard Size Powerpoint Template.potx" id="{FD2CE349-D6A9-45FD-A039-BAD4181C5D35}" vid="{3EB8AAF2-A0B4-4500-B839-18665A39333C}"/>
    </a:ext>
  </a:extLst>
</a:theme>
</file>

<file path=ppt/theme/theme3.xml><?xml version="1.0" encoding="utf-8"?>
<a:theme xmlns:a="http://schemas.openxmlformats.org/drawingml/2006/main" name="UNCLASSIFIED Templat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Standard Size Powerpoint Template.potx" id="{FD2CE349-D6A9-45FD-A039-BAD4181C5D35}" vid="{D838FD50-FD6B-47EF-8751-352222BE2510}"/>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5.xml><?xml version="1.0" encoding="utf-8"?>
<a:theme xmlns:a="http://schemas.openxmlformats.org/drawingml/2006/main" name="Content Templates">
  <a:themeElements>
    <a:clrScheme name="USACE">
      <a:dk1>
        <a:srgbClr val="000000"/>
      </a:dk1>
      <a:lt1>
        <a:srgbClr val="83847A"/>
      </a:lt1>
      <a:dk2>
        <a:srgbClr val="FFFFFF"/>
      </a:dk2>
      <a:lt2>
        <a:srgbClr val="A3A3A3"/>
      </a:lt2>
      <a:accent1>
        <a:srgbClr val="82786F"/>
      </a:accent1>
      <a:accent2>
        <a:srgbClr val="6E8778"/>
      </a:accent2>
      <a:accent3>
        <a:srgbClr val="705C38"/>
      </a:accent3>
      <a:accent4>
        <a:srgbClr val="3E6682"/>
      </a:accent4>
      <a:accent5>
        <a:srgbClr val="663830"/>
      </a:accent5>
      <a:accent6>
        <a:srgbClr val="DF1F2E"/>
      </a:accent6>
      <a:hlink>
        <a:srgbClr val="3E6682"/>
      </a:hlink>
      <a:folHlink>
        <a:srgbClr val="DF1F2E"/>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4D202EBB-725C-4C87-B90A-DB065ED0BBF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6C62400AEC8E488D39512BB0ED33DE" ma:contentTypeVersion="4" ma:contentTypeDescription="Create a new document." ma:contentTypeScope="" ma:versionID="62ab7f035665bd7e54346dd8ca2b8df8">
  <xsd:schema xmlns:xsd="http://www.w3.org/2001/XMLSchema" xmlns:xs="http://www.w3.org/2001/XMLSchema" xmlns:p="http://schemas.microsoft.com/office/2006/metadata/properties" xmlns:ns2="5bc40d83-08ec-408d-891b-2219b0fc1dc5" targetNamespace="http://schemas.microsoft.com/office/2006/metadata/properties" ma:root="true" ma:fieldsID="d8ee7a58af51116eb5c19e41b3ed2fad" ns2:_="">
    <xsd:import namespace="5bc40d83-08ec-408d-891b-2219b0fc1dc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c40d83-08ec-408d-891b-2219b0fc1d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369AF46C-8EC0-4276-B852-89014C64ED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c40d83-08ec-408d-891b-2219b0fc1d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350F64-642B-42B3-B7AD-7FB735299928}">
  <ds:schemaRefs>
    <ds:schemaRef ds:uri="http://schemas.microsoft.com/sharepoint/v3/contenttype/forms"/>
  </ds:schemaRefs>
</ds:datastoreItem>
</file>

<file path=customXml/itemProps3.xml><?xml version="1.0" encoding="utf-8"?>
<ds:datastoreItem xmlns:ds="http://schemas.openxmlformats.org/officeDocument/2006/customXml" ds:itemID="{E8111903-88B2-4055-824A-249352DB2C7D}">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5bc40d83-08ec-408d-891b-2219b0fc1dc5"/>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864</TotalTime>
  <Words>2408</Words>
  <Application>Microsoft Macintosh PowerPoint</Application>
  <PresentationFormat>Widescreen</PresentationFormat>
  <Paragraphs>247</Paragraphs>
  <Slides>30</Slides>
  <Notes>16</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30</vt:i4>
      </vt:variant>
    </vt:vector>
  </HeadingPairs>
  <TitlesOfParts>
    <vt:vector size="42" baseType="lpstr">
      <vt:lpstr>Aptos</vt:lpstr>
      <vt:lpstr>Arial</vt:lpstr>
      <vt:lpstr>Calibri</vt:lpstr>
      <vt:lpstr>Calibri Light</vt:lpstr>
      <vt:lpstr>Courier New</vt:lpstr>
      <vt:lpstr>Verdana</vt:lpstr>
      <vt:lpstr>Wingdings</vt:lpstr>
      <vt:lpstr>Custom Design</vt:lpstr>
      <vt:lpstr>Title Slide Templates</vt:lpstr>
      <vt:lpstr>UNCLASSIFIED Template</vt:lpstr>
      <vt:lpstr>Office Theme</vt:lpstr>
      <vt:lpstr>Content Templates</vt:lpstr>
      <vt:lpstr>Anticipating threats in  natural Systems</vt:lpstr>
      <vt:lpstr>Objective: Integrated Hydro-Ecological Modeling</vt:lpstr>
      <vt:lpstr>Objective: Integrated Hydro-Ecological Modeling</vt:lpstr>
      <vt:lpstr>Environmental Modeling Tasks</vt:lpstr>
      <vt:lpstr>FY25 Accomplishments</vt:lpstr>
      <vt:lpstr>FY25 Accomplishments</vt:lpstr>
      <vt:lpstr>FY24 Milestones and Products</vt:lpstr>
      <vt:lpstr>Water Quality and Environmental Systems Modeling</vt:lpstr>
      <vt:lpstr>ClearWater: Next Generation Integrated Water Quality Modeling</vt:lpstr>
      <vt:lpstr>ClearWater-Riverine</vt:lpstr>
      <vt:lpstr>ClearWater-Riverine</vt:lpstr>
      <vt:lpstr>Demo Case Study: Sumwere Creek — Domain &amp; Mesh</vt:lpstr>
      <vt:lpstr>Demo Case Study: Sumwere Creek — Hydrodynamic Boundary Conditions</vt:lpstr>
      <vt:lpstr>Demo Case Study: Sumwere Creek — Temperature Boundary Conditions</vt:lpstr>
      <vt:lpstr>Demo Case Study: Sumwere Creek — Temperature Boundary Timeseries</vt:lpstr>
      <vt:lpstr>Demo Case Study: Sumwere Creek — Velocity at End of Simulation</vt:lpstr>
      <vt:lpstr>Demo Case Study: Sumwere Creek — Meteorological Timeseries</vt:lpstr>
      <vt:lpstr>Results – Animation</vt:lpstr>
      <vt:lpstr>Results – Warm Powerplant Inflows</vt:lpstr>
      <vt:lpstr>Nutrient Modeling Capabilities</vt:lpstr>
      <vt:lpstr>ClearWater-Riverine Example: E. Coli Transport in the Ohio River</vt:lpstr>
      <vt:lpstr>Hydro-Ecological Salt Marsh Model</vt:lpstr>
      <vt:lpstr>FY24 Salt Marsh Model: Design</vt:lpstr>
      <vt:lpstr>FY24-25 Salt Marsh Model Case Study</vt:lpstr>
      <vt:lpstr>FY24-25 Salt Marsh Model Case Study</vt:lpstr>
      <vt:lpstr>FY24-25 Salt Marsh Model Case Study</vt:lpstr>
      <vt:lpstr>FY25 Hydro-Ecological Model Development</vt:lpstr>
      <vt:lpstr>FY25 Milestones and Products</vt:lpstr>
      <vt:lpstr>FY25 Publications</vt:lpstr>
      <vt:lpstr>Questions?</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Todd Steissberg</cp:lastModifiedBy>
  <cp:revision>667</cp:revision>
  <cp:lastPrinted>2019-10-16T20:14:06Z</cp:lastPrinted>
  <dcterms:created xsi:type="dcterms:W3CDTF">2009-05-21T17:19:18Z</dcterms:created>
  <dcterms:modified xsi:type="dcterms:W3CDTF">2025-09-08T19:00:30Z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C3F847D0-7A03-4F3B-B9C4-73E1E885AE44</vt:lpwstr>
  </property>
  <property fmtid="{D5CDD505-2E9C-101B-9397-08002B2CF9AE}" pid="3" name="ArticulatePath">
    <vt:lpwstr>ERDC-PPT_Template</vt:lpwstr>
  </property>
  <property fmtid="{D5CDD505-2E9C-101B-9397-08002B2CF9AE}" pid="4" name="ContentTypeId">
    <vt:lpwstr>0x010100416C62400AEC8E488D39512BB0ED33DE</vt:lpwstr>
  </property>
</Properties>
</file>